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668"/>
  </p:normalViewPr>
  <p:slideViewPr>
    <p:cSldViewPr snapToGrid="0" snapToObjects="1">
      <p:cViewPr varScale="1">
        <p:scale>
          <a:sx n="103" d="100"/>
          <a:sy n="103" d="100"/>
        </p:scale>
        <p:origin x="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A109F-D303-F044-BDDB-EFEB284B8600}"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E1DBD-A553-7148-A973-5A9D79742223}" type="slidenum">
              <a:rPr lang="en-US" smtClean="0"/>
              <a:t>‹#›</a:t>
            </a:fld>
            <a:endParaRPr lang="en-US"/>
          </a:p>
        </p:txBody>
      </p:sp>
    </p:spTree>
    <p:extLst>
      <p:ext uri="{BB962C8B-B14F-4D97-AF65-F5344CB8AC3E}">
        <p14:creationId xmlns:p14="http://schemas.microsoft.com/office/powerpoint/2010/main" val="370214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aggle.com/nathanlauga/nba-games?select=teams.cs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mysportsfeeds.com/data-feed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hlinkClick r:id="rId3">
                  <a:extLst>
                    <a:ext uri="{A12FA001-AC4F-418D-AE19-62706E023703}">
                      <ahyp:hlinkClr xmlns:ahyp="http://schemas.microsoft.com/office/drawing/2018/hyperlinkcolor" val="tx"/>
                    </a:ext>
                  </a:extLst>
                </a:hlinkClick>
              </a:rPr>
              <a:t>Data Source: </a:t>
            </a:r>
            <a:r>
              <a:rPr lang="en-US" dirty="0">
                <a:hlinkClick r:id="rId3">
                  <a:extLst>
                    <a:ext uri="{A12FA001-AC4F-418D-AE19-62706E023703}">
                      <ahyp:hlinkClr xmlns:ahyp="http://schemas.microsoft.com/office/drawing/2018/hyperlinkcolor" val="tx"/>
                    </a:ext>
                  </a:extLst>
                </a:hlinkClick>
              </a:rPr>
              <a:t>https://www.kaggle.com/nathanlauga/nba-games?select=teams.csv</a:t>
            </a:r>
            <a:endParaRPr lang="en-US" dirty="0"/>
          </a:p>
          <a:p>
            <a:r>
              <a:rPr lang="en-US" dirty="0"/>
              <a:t>Data Source: </a:t>
            </a:r>
            <a:r>
              <a:rPr lang="en-US" dirty="0">
                <a:hlinkClick r:id="rId4"/>
              </a:rPr>
              <a:t>https://www.mysportsfeeds.com/data-feeds/</a:t>
            </a:r>
            <a:endParaRPr lang="en-US" dirty="0"/>
          </a:p>
        </p:txBody>
      </p:sp>
      <p:sp>
        <p:nvSpPr>
          <p:cNvPr id="4" name="Slide Number Placeholder 3"/>
          <p:cNvSpPr>
            <a:spLocks noGrp="1"/>
          </p:cNvSpPr>
          <p:nvPr>
            <p:ph type="sldNum" sz="quarter" idx="5"/>
          </p:nvPr>
        </p:nvSpPr>
        <p:spPr/>
        <p:txBody>
          <a:bodyPr/>
          <a:lstStyle/>
          <a:p>
            <a:fld id="{E04E1DBD-A553-7148-A973-5A9D79742223}" type="slidenum">
              <a:rPr lang="en-US" smtClean="0"/>
              <a:t>4</a:t>
            </a:fld>
            <a:endParaRPr lang="en-US"/>
          </a:p>
        </p:txBody>
      </p:sp>
    </p:spTree>
    <p:extLst>
      <p:ext uri="{BB962C8B-B14F-4D97-AF65-F5344CB8AC3E}">
        <p14:creationId xmlns:p14="http://schemas.microsoft.com/office/powerpoint/2010/main" val="284283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4FA0-F92C-9E43-A957-B4A39D65D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54BE0E-8FA0-5944-917C-F0D7AB1D45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06264-B3E1-874F-B855-1B73AA10BE8B}"/>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86BAC3D5-9BC9-5A48-9DFF-57F071490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E12D5-2839-EA4E-8731-77D1E7EF0C9D}"/>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339835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3C72-1EF1-EB45-B21C-0979AA4CE3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4CCFFC-7C66-F646-AC29-DC16DBEDE6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A396D-A27A-A84E-86D4-7C63D3612BB1}"/>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AAF9229C-4A77-7D4B-AF1D-9A938DA4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149D4-BF2A-1E43-8BD5-5C3EF1EF12D7}"/>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202025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FB2062-C8F4-4540-B22D-F0490643AD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AA5DEF-6F6C-0D43-8420-24AC9F20EFC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F0975-92B5-AD4E-84A4-6CE166BD198F}"/>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C0E87DDE-5FB6-9F40-849F-8E8206EC7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58CDF-EAD3-D543-B51A-F16CE19682EB}"/>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274744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6FEC-FD59-2640-926D-8DB80C9FD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114046-893F-9540-AFEE-D33C604A8A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E2ABB-448E-5F4B-A0C8-93FDC46FD19F}"/>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2833F958-6CA5-C34C-BD8B-6425E9A60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9CD8-3AC7-CC42-80FF-C0EB8520B736}"/>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307178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4D51-58DB-314A-9F13-28D5144EC7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A26563-6509-DB45-A82F-EAA76C756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AC8348-CBF5-5746-AC2E-841DF68F38A9}"/>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04FCCD62-6C3E-1544-B2F3-DB90786E2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6D0ED-1945-7342-B64A-A41E569A9F8C}"/>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1785758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AB88-6D7D-BA4E-AC74-B0DBFCE3BF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C58B59-0F51-ED43-8814-ABD4A3588E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3C1BA0-B65C-CB4C-8126-41AD1D954B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92A3E4-1577-5F44-8FE0-766EA01EEB54}"/>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6" name="Footer Placeholder 5">
            <a:extLst>
              <a:ext uri="{FF2B5EF4-FFF2-40B4-BE49-F238E27FC236}">
                <a16:creationId xmlns:a16="http://schemas.microsoft.com/office/drawing/2014/main" id="{E4DC6A95-FE2A-5749-9796-0C2B79FA2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B442D-DC46-B248-AF07-46107D764F32}"/>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94188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B011-0C86-F549-AF17-0332CDA56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5DA70-1615-8541-9CA2-F91C97429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D48391-CFDA-4145-9EF1-71BC8F300EA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B2CEBD-9F23-E640-9C39-29487A94A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C1B1B5-51F3-8B45-A4A0-05FDC930E1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A51E52-5F86-A14D-A9B7-9CD12764FBA0}"/>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8" name="Footer Placeholder 7">
            <a:extLst>
              <a:ext uri="{FF2B5EF4-FFF2-40B4-BE49-F238E27FC236}">
                <a16:creationId xmlns:a16="http://schemas.microsoft.com/office/drawing/2014/main" id="{97590CD6-266A-F142-914E-D074A5FA46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FA1734-E879-AA41-8A64-5ED9886D9E93}"/>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207709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3ECC-CBA8-8943-9BBD-4781E6B307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07269-5623-BC4D-B172-EB95C0DA640E}"/>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4" name="Footer Placeholder 3">
            <a:extLst>
              <a:ext uri="{FF2B5EF4-FFF2-40B4-BE49-F238E27FC236}">
                <a16:creationId xmlns:a16="http://schemas.microsoft.com/office/drawing/2014/main" id="{89512FEE-B612-EE43-BB2E-3E055CC199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38DEA6-8EDE-744F-94B3-147ADDAC3643}"/>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297842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4A1E8-FB37-2A4E-9F3D-B2C93C8E87D6}"/>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3" name="Footer Placeholder 2">
            <a:extLst>
              <a:ext uri="{FF2B5EF4-FFF2-40B4-BE49-F238E27FC236}">
                <a16:creationId xmlns:a16="http://schemas.microsoft.com/office/drawing/2014/main" id="{368C1FE8-CFD1-F243-AE66-B1745C3BD4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06DF9-4A8F-154D-9D23-068B32794C0A}"/>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3755520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67AD-C51E-1B4E-AD52-48DCC408F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CB738-F4BA-5945-8B9D-BA9D435215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3B8AA2-9D25-FB4B-B2C9-E20F7B54E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742E91-BB28-B54F-8583-C7BC06192020}"/>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6" name="Footer Placeholder 5">
            <a:extLst>
              <a:ext uri="{FF2B5EF4-FFF2-40B4-BE49-F238E27FC236}">
                <a16:creationId xmlns:a16="http://schemas.microsoft.com/office/drawing/2014/main" id="{11DA2A77-66DE-DD43-A069-233D111B2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BA5E2-587C-B945-8D01-FD70595FBFAA}"/>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278119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81E6-AB73-E24D-88DC-803BAC580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1C6B73-EAFE-0C41-A2BA-1AAD59A07D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D8E5CD-37B3-A547-AFE2-01A5A7A22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509B41-9621-8847-B35A-8364B7B8CEB6}"/>
              </a:ext>
            </a:extLst>
          </p:cNvPr>
          <p:cNvSpPr>
            <a:spLocks noGrp="1"/>
          </p:cNvSpPr>
          <p:nvPr>
            <p:ph type="dt" sz="half" idx="10"/>
          </p:nvPr>
        </p:nvSpPr>
        <p:spPr/>
        <p:txBody>
          <a:bodyPr/>
          <a:lstStyle/>
          <a:p>
            <a:fld id="{A2728DB7-36C7-E743-9B89-16E03B31C4BB}" type="datetimeFigureOut">
              <a:rPr lang="en-US" smtClean="0"/>
              <a:t>6/23/20</a:t>
            </a:fld>
            <a:endParaRPr lang="en-US"/>
          </a:p>
        </p:txBody>
      </p:sp>
      <p:sp>
        <p:nvSpPr>
          <p:cNvPr id="6" name="Footer Placeholder 5">
            <a:extLst>
              <a:ext uri="{FF2B5EF4-FFF2-40B4-BE49-F238E27FC236}">
                <a16:creationId xmlns:a16="http://schemas.microsoft.com/office/drawing/2014/main" id="{55B62635-0781-4B47-92F4-BBDD14C5B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BFC1F-C3A5-8142-8F03-134ECDEEA90E}"/>
              </a:ext>
            </a:extLst>
          </p:cNvPr>
          <p:cNvSpPr>
            <a:spLocks noGrp="1"/>
          </p:cNvSpPr>
          <p:nvPr>
            <p:ph type="sldNum" sz="quarter" idx="12"/>
          </p:nvPr>
        </p:nvSpPr>
        <p:spPr/>
        <p:txBody>
          <a:bodyPr/>
          <a:lstStyle/>
          <a:p>
            <a:fld id="{FBF52397-0BEF-BF4A-9CC1-01095F3A5B85}" type="slidenum">
              <a:rPr lang="en-US" smtClean="0"/>
              <a:t>‹#›</a:t>
            </a:fld>
            <a:endParaRPr lang="en-US"/>
          </a:p>
        </p:txBody>
      </p:sp>
    </p:spTree>
    <p:extLst>
      <p:ext uri="{BB962C8B-B14F-4D97-AF65-F5344CB8AC3E}">
        <p14:creationId xmlns:p14="http://schemas.microsoft.com/office/powerpoint/2010/main" val="1665940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BC75AB-ADC2-444A-9F0F-008EE21DD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7FD7E-9366-3F4D-9BAA-1052E6432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14ECC-49C0-FC4D-98D0-6D2898477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28DB7-36C7-E743-9B89-16E03B31C4BB}" type="datetimeFigureOut">
              <a:rPr lang="en-US" smtClean="0"/>
              <a:t>6/23/20</a:t>
            </a:fld>
            <a:endParaRPr lang="en-US"/>
          </a:p>
        </p:txBody>
      </p:sp>
      <p:sp>
        <p:nvSpPr>
          <p:cNvPr id="5" name="Footer Placeholder 4">
            <a:extLst>
              <a:ext uri="{FF2B5EF4-FFF2-40B4-BE49-F238E27FC236}">
                <a16:creationId xmlns:a16="http://schemas.microsoft.com/office/drawing/2014/main" id="{704DA4D6-AC83-BF42-913F-BB561332C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8F06D5-8942-3E44-A8C4-FA8E04D0E9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52397-0BEF-BF4A-9CC1-01095F3A5B85}" type="slidenum">
              <a:rPr lang="en-US" smtClean="0"/>
              <a:t>‹#›</a:t>
            </a:fld>
            <a:endParaRPr lang="en-US"/>
          </a:p>
        </p:txBody>
      </p:sp>
    </p:spTree>
    <p:extLst>
      <p:ext uri="{BB962C8B-B14F-4D97-AF65-F5344CB8AC3E}">
        <p14:creationId xmlns:p14="http://schemas.microsoft.com/office/powerpoint/2010/main" val="248592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nathanlauga/nba-games?select=teams.csv" TargetMode="External"/><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ysportsfeeds.com/data-feeds/" TargetMode="External"/><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B01676-D06C-8B48-8244-287556EB23E3}"/>
              </a:ext>
            </a:extLst>
          </p:cNvPr>
          <p:cNvSpPr>
            <a:spLocks noGrp="1"/>
          </p:cNvSpPr>
          <p:nvPr>
            <p:ph type="subTitle" idx="1"/>
          </p:nvPr>
        </p:nvSpPr>
        <p:spPr>
          <a:xfrm>
            <a:off x="596029" y="2424355"/>
            <a:ext cx="3686827" cy="1655762"/>
          </a:xfrm>
        </p:spPr>
        <p:txBody>
          <a:bodyPr>
            <a:normAutofit/>
          </a:bodyPr>
          <a:lstStyle/>
          <a:p>
            <a:r>
              <a:rPr lang="en-US" sz="5400" b="1" dirty="0">
                <a:solidFill>
                  <a:srgbClr val="DA0026"/>
                </a:solidFill>
                <a:latin typeface="Queen of Camelot" panose="02000500000000000000" pitchFamily="2" charset="77"/>
                <a:cs typeface="Phosphate Solid" panose="02000506050000020004" pitchFamily="2" charset="77"/>
              </a:rPr>
              <a:t>PY-STARS</a:t>
            </a:r>
            <a:endParaRPr lang="en-US" sz="7200" b="1" dirty="0">
              <a:solidFill>
                <a:srgbClr val="DA0026"/>
              </a:solidFill>
              <a:latin typeface="Queen of Camelot" panose="02000500000000000000" pitchFamily="2" charset="77"/>
              <a:cs typeface="Phosphate Solid" panose="02000506050000020004" pitchFamily="2" charset="77"/>
            </a:endParaRPr>
          </a:p>
        </p:txBody>
      </p:sp>
      <p:pic>
        <p:nvPicPr>
          <p:cNvPr id="6" name="Picture 5">
            <a:extLst>
              <a:ext uri="{FF2B5EF4-FFF2-40B4-BE49-F238E27FC236}">
                <a16:creationId xmlns:a16="http://schemas.microsoft.com/office/drawing/2014/main" id="{DFF2DD77-DB61-7D4C-8B26-3D0682C98F00}"/>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5010150" y="-221153"/>
            <a:ext cx="8595377" cy="8337568"/>
          </a:xfrm>
          <a:prstGeom prst="rect">
            <a:avLst/>
          </a:prstGeom>
        </p:spPr>
      </p:pic>
      <p:pic>
        <p:nvPicPr>
          <p:cNvPr id="7" name="Picture 6">
            <a:extLst>
              <a:ext uri="{FF2B5EF4-FFF2-40B4-BE49-F238E27FC236}">
                <a16:creationId xmlns:a16="http://schemas.microsoft.com/office/drawing/2014/main" id="{20F8BCC9-F790-9A46-9ED3-413F4DDBF30C}"/>
              </a:ext>
            </a:extLst>
          </p:cNvPr>
          <p:cNvPicPr>
            <a:picLocks noChangeAspect="1"/>
          </p:cNvPicPr>
          <p:nvPr/>
        </p:nvPicPr>
        <p:blipFill>
          <a:blip r:embed="rId3"/>
          <a:stretch>
            <a:fillRect/>
          </a:stretch>
        </p:blipFill>
        <p:spPr>
          <a:xfrm>
            <a:off x="958241" y="734056"/>
            <a:ext cx="2962405" cy="1690299"/>
          </a:xfrm>
          <a:prstGeom prst="rect">
            <a:avLst/>
          </a:prstGeom>
        </p:spPr>
      </p:pic>
      <p:sp>
        <p:nvSpPr>
          <p:cNvPr id="2" name="TextBox 1">
            <a:extLst>
              <a:ext uri="{FF2B5EF4-FFF2-40B4-BE49-F238E27FC236}">
                <a16:creationId xmlns:a16="http://schemas.microsoft.com/office/drawing/2014/main" id="{0724770F-E8FB-A248-B42E-CD1C3AB50968}"/>
              </a:ext>
            </a:extLst>
          </p:cNvPr>
          <p:cNvSpPr txBox="1"/>
          <p:nvPr/>
        </p:nvSpPr>
        <p:spPr>
          <a:xfrm>
            <a:off x="958241" y="4565917"/>
            <a:ext cx="3447504" cy="1815882"/>
          </a:xfrm>
          <a:prstGeom prst="rect">
            <a:avLst/>
          </a:prstGeom>
          <a:noFill/>
        </p:spPr>
        <p:txBody>
          <a:bodyPr wrap="square" rtlCol="0">
            <a:spAutoFit/>
          </a:bodyPr>
          <a:lstStyle/>
          <a:p>
            <a:r>
              <a:rPr lang="en-US" sz="1600" b="1" dirty="0">
                <a:latin typeface="Nexa" panose="02000000000000000000" pitchFamily="2" charset="0"/>
                <a:cs typeface="Arial" panose="020B0604020202020204" pitchFamily="34" charset="0"/>
              </a:rPr>
              <a:t>PROJECT BY:</a:t>
            </a:r>
          </a:p>
          <a:p>
            <a:endParaRPr lang="en-US" sz="1600" dirty="0">
              <a:latin typeface="Nexa Light" panose="02000000000000000000" pitchFamily="2" charset="0"/>
              <a:cs typeface="Arial" panose="020B0604020202020204" pitchFamily="34" charset="0"/>
            </a:endParaRPr>
          </a:p>
          <a:p>
            <a:r>
              <a:rPr lang="en-US" sz="1600" dirty="0">
                <a:latin typeface="Nexa Light" panose="02000000000000000000" pitchFamily="2" charset="0"/>
                <a:cs typeface="Arial" panose="020B0604020202020204" pitchFamily="34" charset="0"/>
              </a:rPr>
              <a:t>- </a:t>
            </a:r>
            <a:r>
              <a:rPr lang="en-US" sz="1600" dirty="0" err="1">
                <a:latin typeface="Nexa Light" panose="02000000000000000000" pitchFamily="2" charset="0"/>
                <a:cs typeface="Arial" panose="020B0604020202020204" pitchFamily="34" charset="0"/>
              </a:rPr>
              <a:t>Mirgadir</a:t>
            </a:r>
            <a:r>
              <a:rPr lang="en-US" sz="1600" dirty="0">
                <a:latin typeface="Nexa Light" panose="02000000000000000000" pitchFamily="2" charset="0"/>
                <a:cs typeface="Arial" panose="020B0604020202020204" pitchFamily="34" charset="0"/>
              </a:rPr>
              <a:t> </a:t>
            </a:r>
            <a:r>
              <a:rPr lang="en-US" sz="1600" dirty="0" err="1">
                <a:latin typeface="Nexa Light" panose="02000000000000000000" pitchFamily="2" charset="0"/>
                <a:cs typeface="Arial" panose="020B0604020202020204" pitchFamily="34" charset="0"/>
              </a:rPr>
              <a:t>Alakbarov</a:t>
            </a:r>
            <a:endParaRPr lang="en-US" sz="1600" dirty="0">
              <a:latin typeface="Nexa Light" panose="02000000000000000000" pitchFamily="2" charset="0"/>
              <a:cs typeface="Arial" panose="020B0604020202020204" pitchFamily="34" charset="0"/>
            </a:endParaRPr>
          </a:p>
          <a:p>
            <a:r>
              <a:rPr lang="en-US" sz="1600" dirty="0">
                <a:latin typeface="Nexa Light" panose="02000000000000000000" pitchFamily="2" charset="0"/>
                <a:cs typeface="Arial" panose="020B0604020202020204" pitchFamily="34" charset="0"/>
              </a:rPr>
              <a:t>- Andrew </a:t>
            </a:r>
            <a:r>
              <a:rPr lang="en-US" sz="1600" dirty="0" err="1">
                <a:latin typeface="Nexa Light" panose="02000000000000000000" pitchFamily="2" charset="0"/>
                <a:cs typeface="Arial" panose="020B0604020202020204" pitchFamily="34" charset="0"/>
              </a:rPr>
              <a:t>Thornell</a:t>
            </a:r>
            <a:endParaRPr lang="en-US" sz="1600" dirty="0">
              <a:latin typeface="Nexa Light" panose="02000000000000000000" pitchFamily="2" charset="0"/>
              <a:cs typeface="Arial" panose="020B0604020202020204" pitchFamily="34" charset="0"/>
            </a:endParaRPr>
          </a:p>
          <a:p>
            <a:r>
              <a:rPr lang="en-US" sz="1600" dirty="0">
                <a:latin typeface="Nexa Light" panose="02000000000000000000" pitchFamily="2" charset="0"/>
                <a:cs typeface="Arial" panose="020B0604020202020204" pitchFamily="34" charset="0"/>
              </a:rPr>
              <a:t>- Kirsten Walkup</a:t>
            </a:r>
          </a:p>
          <a:p>
            <a:r>
              <a:rPr lang="en-US" sz="1600" dirty="0">
                <a:latin typeface="Nexa Light" panose="02000000000000000000" pitchFamily="2" charset="0"/>
                <a:cs typeface="Arial" panose="020B0604020202020204" pitchFamily="34" charset="0"/>
              </a:rPr>
              <a:t>- Max Atherton</a:t>
            </a:r>
          </a:p>
          <a:p>
            <a:r>
              <a:rPr lang="en-US" sz="1600" dirty="0">
                <a:latin typeface="Nexa Light" panose="02000000000000000000" pitchFamily="2" charset="0"/>
                <a:cs typeface="Arial" panose="020B0604020202020204" pitchFamily="34" charset="0"/>
              </a:rPr>
              <a:t>- Umar Farooq</a:t>
            </a:r>
          </a:p>
        </p:txBody>
      </p:sp>
    </p:spTree>
    <p:extLst>
      <p:ext uri="{BB962C8B-B14F-4D97-AF65-F5344CB8AC3E}">
        <p14:creationId xmlns:p14="http://schemas.microsoft.com/office/powerpoint/2010/main" val="2361683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21B7A71-0EA4-BA43-8C0D-19106A6EF015}"/>
              </a:ext>
            </a:extLst>
          </p:cNvPr>
          <p:cNvPicPr>
            <a:picLocks noGrp="1" noChangeAspect="1"/>
          </p:cNvPicPr>
          <p:nvPr>
            <p:ph idx="1"/>
          </p:nvPr>
        </p:nvPicPr>
        <p:blipFill>
          <a:blip r:embed="rId2"/>
          <a:stretch>
            <a:fillRect/>
          </a:stretch>
        </p:blipFill>
        <p:spPr>
          <a:xfrm>
            <a:off x="838200" y="1646044"/>
            <a:ext cx="9118022" cy="4791953"/>
          </a:xfr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Locations</a:t>
            </a:r>
            <a:br>
              <a:rPr lang="en-US" b="1" dirty="0"/>
            </a:br>
            <a:r>
              <a:rPr lang="en-US" sz="2800" b="1" dirty="0">
                <a:latin typeface="Nexa Light" panose="02000000000000000000" pitchFamily="2" charset="0"/>
              </a:rPr>
              <a:t>Winning Teams Concentration</a:t>
            </a:r>
            <a:endParaRPr lang="en-US" dirty="0">
              <a:latin typeface="Nexa Light" panose="02000000000000000000" pitchFamily="2" charset="0"/>
            </a:endParaRP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spTree>
    <p:extLst>
      <p:ext uri="{BB962C8B-B14F-4D97-AF65-F5344CB8AC3E}">
        <p14:creationId xmlns:p14="http://schemas.microsoft.com/office/powerpoint/2010/main" val="165335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9029976-3F23-6442-9776-E3752471757C}"/>
              </a:ext>
            </a:extLst>
          </p:cNvPr>
          <p:cNvPicPr>
            <a:picLocks noChangeAspect="1"/>
          </p:cNvPicPr>
          <p:nvPr/>
        </p:nvPicPr>
        <p:blipFill>
          <a:blip r:embed="rId2"/>
          <a:stretch>
            <a:fillRect/>
          </a:stretch>
        </p:blipFill>
        <p:spPr>
          <a:xfrm>
            <a:off x="702275" y="4031315"/>
            <a:ext cx="3920499" cy="2613666"/>
          </a:xfrm>
          <a:prstGeom prst="rect">
            <a:avLst/>
          </a:prstGeom>
        </p:spPr>
      </p:pic>
      <p:pic>
        <p:nvPicPr>
          <p:cNvPr id="19" name="Picture 18">
            <a:extLst>
              <a:ext uri="{FF2B5EF4-FFF2-40B4-BE49-F238E27FC236}">
                <a16:creationId xmlns:a16="http://schemas.microsoft.com/office/drawing/2014/main" id="{FE88AAB7-FA90-9340-BEDA-3A4512C334B4}"/>
              </a:ext>
            </a:extLst>
          </p:cNvPr>
          <p:cNvPicPr>
            <a:picLocks noChangeAspect="1"/>
          </p:cNvPicPr>
          <p:nvPr/>
        </p:nvPicPr>
        <p:blipFill>
          <a:blip r:embed="rId3"/>
          <a:stretch>
            <a:fillRect/>
          </a:stretch>
        </p:blipFill>
        <p:spPr>
          <a:xfrm>
            <a:off x="4495980" y="4053382"/>
            <a:ext cx="3868864" cy="2579242"/>
          </a:xfrm>
          <a:prstGeom prst="rect">
            <a:avLst/>
          </a:prstGeom>
        </p:spPr>
      </p:pic>
      <p:pic>
        <p:nvPicPr>
          <p:cNvPr id="25" name="Picture 24">
            <a:extLst>
              <a:ext uri="{FF2B5EF4-FFF2-40B4-BE49-F238E27FC236}">
                <a16:creationId xmlns:a16="http://schemas.microsoft.com/office/drawing/2014/main" id="{F8305021-CAAB-3B43-ABDC-4540A354123B}"/>
              </a:ext>
            </a:extLst>
          </p:cNvPr>
          <p:cNvPicPr>
            <a:picLocks noChangeAspect="1"/>
          </p:cNvPicPr>
          <p:nvPr/>
        </p:nvPicPr>
        <p:blipFill>
          <a:blip r:embed="rId4"/>
          <a:stretch>
            <a:fillRect/>
          </a:stretch>
        </p:blipFill>
        <p:spPr>
          <a:xfrm>
            <a:off x="754776" y="1491575"/>
            <a:ext cx="3867998" cy="2578665"/>
          </a:xfrm>
          <a:prstGeom prst="rect">
            <a:avLst/>
          </a:prstGeo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Regression</a:t>
            </a:r>
            <a:br>
              <a:rPr lang="en-US" b="1" dirty="0"/>
            </a:br>
            <a:r>
              <a:rPr lang="en-US" sz="2800" b="1" dirty="0">
                <a:latin typeface="Nexa Light" panose="02000000000000000000" pitchFamily="2" charset="0"/>
              </a:rPr>
              <a:t>Win vs Variables</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5">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5">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5">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5">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pic>
        <p:nvPicPr>
          <p:cNvPr id="8" name="Picture 7">
            <a:extLst>
              <a:ext uri="{FF2B5EF4-FFF2-40B4-BE49-F238E27FC236}">
                <a16:creationId xmlns:a16="http://schemas.microsoft.com/office/drawing/2014/main" id="{A6B6893A-4D90-874E-BAD4-10C92AC6162E}"/>
              </a:ext>
            </a:extLst>
          </p:cNvPr>
          <p:cNvPicPr>
            <a:picLocks noChangeAspect="1"/>
          </p:cNvPicPr>
          <p:nvPr/>
        </p:nvPicPr>
        <p:blipFill>
          <a:blip r:embed="rId6"/>
          <a:stretch>
            <a:fillRect/>
          </a:stretch>
        </p:blipFill>
        <p:spPr>
          <a:xfrm>
            <a:off x="4499738" y="1479964"/>
            <a:ext cx="3864240" cy="2576159"/>
          </a:xfrm>
          <a:prstGeom prst="rect">
            <a:avLst/>
          </a:prstGeom>
        </p:spPr>
      </p:pic>
    </p:spTree>
    <p:extLst>
      <p:ext uri="{BB962C8B-B14F-4D97-AF65-F5344CB8AC3E}">
        <p14:creationId xmlns:p14="http://schemas.microsoft.com/office/powerpoint/2010/main" val="425762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Regression Contd.</a:t>
            </a:r>
            <a:br>
              <a:rPr lang="en-US" b="1" dirty="0"/>
            </a:br>
            <a:r>
              <a:rPr lang="en-US" sz="2800" b="1" dirty="0">
                <a:latin typeface="Nexa Light" panose="02000000000000000000" pitchFamily="2" charset="0"/>
              </a:rPr>
              <a:t>Win vs PER</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pic>
        <p:nvPicPr>
          <p:cNvPr id="10" name="Content Placeholder 9">
            <a:extLst>
              <a:ext uri="{FF2B5EF4-FFF2-40B4-BE49-F238E27FC236}">
                <a16:creationId xmlns:a16="http://schemas.microsoft.com/office/drawing/2014/main" id="{8C7159A6-B4C0-4143-B323-12F1FF867568}"/>
              </a:ext>
            </a:extLst>
          </p:cNvPr>
          <p:cNvPicPr>
            <a:picLocks noGrp="1" noChangeAspect="1"/>
          </p:cNvPicPr>
          <p:nvPr>
            <p:ph idx="1"/>
          </p:nvPr>
        </p:nvPicPr>
        <p:blipFill>
          <a:blip r:embed="rId3"/>
          <a:stretch>
            <a:fillRect/>
          </a:stretch>
        </p:blipFill>
        <p:spPr>
          <a:xfrm>
            <a:off x="949357" y="1546518"/>
            <a:ext cx="6635871" cy="4423914"/>
          </a:xfrm>
        </p:spPr>
      </p:pic>
      <p:sp>
        <p:nvSpPr>
          <p:cNvPr id="13" name="TextBox 12">
            <a:extLst>
              <a:ext uri="{FF2B5EF4-FFF2-40B4-BE49-F238E27FC236}">
                <a16:creationId xmlns:a16="http://schemas.microsoft.com/office/drawing/2014/main" id="{89890365-38B4-164D-8E24-03CAD66ADF7B}"/>
              </a:ext>
            </a:extLst>
          </p:cNvPr>
          <p:cNvSpPr txBox="1"/>
          <p:nvPr/>
        </p:nvSpPr>
        <p:spPr>
          <a:xfrm>
            <a:off x="949357" y="6005383"/>
            <a:ext cx="7006281" cy="523220"/>
          </a:xfrm>
          <a:prstGeom prst="rect">
            <a:avLst/>
          </a:prstGeom>
          <a:noFill/>
        </p:spPr>
        <p:txBody>
          <a:bodyPr wrap="square" rtlCol="0">
            <a:spAutoFit/>
          </a:bodyPr>
          <a:lstStyle/>
          <a:p>
            <a:r>
              <a:rPr lang="en-US" sz="1400" dirty="0">
                <a:latin typeface="Nexa Light" panose="02000000000000000000" pitchFamily="2" charset="0"/>
              </a:rPr>
              <a:t>NBA’s Player Efficiency Rating: (PTS + REB + AST + STL + BLK − ((FGA − FGM) + (FTA − FTM) + TO))</a:t>
            </a:r>
          </a:p>
        </p:txBody>
      </p:sp>
    </p:spTree>
    <p:extLst>
      <p:ext uri="{BB962C8B-B14F-4D97-AF65-F5344CB8AC3E}">
        <p14:creationId xmlns:p14="http://schemas.microsoft.com/office/powerpoint/2010/main" val="873589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fontScale="90000"/>
          </a:bodyPr>
          <a:lstStyle/>
          <a:p>
            <a:r>
              <a:rPr lang="en-US" dirty="0">
                <a:solidFill>
                  <a:srgbClr val="DA0026"/>
                </a:solidFill>
                <a:latin typeface="Queen of Camelot" panose="02000500000000000000" pitchFamily="2" charset="77"/>
              </a:rPr>
              <a:t>Regression Contd.</a:t>
            </a:r>
            <a:br>
              <a:rPr lang="en-US" b="1" dirty="0"/>
            </a:br>
            <a:r>
              <a:rPr lang="en-US" sz="2800" b="1" dirty="0">
                <a:latin typeface="Nexa Light" panose="02000000000000000000" pitchFamily="2" charset="0"/>
              </a:rPr>
              <a:t>Correlation, P-Value &amp; R-Squared</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graphicFrame>
        <p:nvGraphicFramePr>
          <p:cNvPr id="9" name="Content Placeholder 8">
            <a:extLst>
              <a:ext uri="{FF2B5EF4-FFF2-40B4-BE49-F238E27FC236}">
                <a16:creationId xmlns:a16="http://schemas.microsoft.com/office/drawing/2014/main" id="{10CD3682-AFD2-4F4D-B4EA-7F9921BBBA4A}"/>
              </a:ext>
            </a:extLst>
          </p:cNvPr>
          <p:cNvGraphicFramePr>
            <a:graphicFrameLocks noGrp="1"/>
          </p:cNvGraphicFramePr>
          <p:nvPr>
            <p:ph idx="1"/>
            <p:extLst>
              <p:ext uri="{D42A27DB-BD31-4B8C-83A1-F6EECF244321}">
                <p14:modId xmlns:p14="http://schemas.microsoft.com/office/powerpoint/2010/main" val="2656767803"/>
              </p:ext>
            </p:extLst>
          </p:nvPr>
        </p:nvGraphicFramePr>
        <p:xfrm>
          <a:off x="838200" y="1952367"/>
          <a:ext cx="7984525" cy="2225040"/>
        </p:xfrm>
        <a:graphic>
          <a:graphicData uri="http://schemas.openxmlformats.org/drawingml/2006/table">
            <a:tbl>
              <a:tblPr firstRow="1" bandRow="1">
                <a:tableStyleId>{F2DE63D5-997A-4646-A377-4702673A728D}</a:tableStyleId>
              </a:tblPr>
              <a:tblGrid>
                <a:gridCol w="1715076">
                  <a:extLst>
                    <a:ext uri="{9D8B030D-6E8A-4147-A177-3AD203B41FA5}">
                      <a16:colId xmlns:a16="http://schemas.microsoft.com/office/drawing/2014/main" val="3792840833"/>
                    </a:ext>
                  </a:extLst>
                </a:gridCol>
                <a:gridCol w="1786168">
                  <a:extLst>
                    <a:ext uri="{9D8B030D-6E8A-4147-A177-3AD203B41FA5}">
                      <a16:colId xmlns:a16="http://schemas.microsoft.com/office/drawing/2014/main" val="2196925613"/>
                    </a:ext>
                  </a:extLst>
                </a:gridCol>
                <a:gridCol w="2345560">
                  <a:extLst>
                    <a:ext uri="{9D8B030D-6E8A-4147-A177-3AD203B41FA5}">
                      <a16:colId xmlns:a16="http://schemas.microsoft.com/office/drawing/2014/main" val="2451795678"/>
                    </a:ext>
                  </a:extLst>
                </a:gridCol>
                <a:gridCol w="2137721">
                  <a:extLst>
                    <a:ext uri="{9D8B030D-6E8A-4147-A177-3AD203B41FA5}">
                      <a16:colId xmlns:a16="http://schemas.microsoft.com/office/drawing/2014/main" val="1738925288"/>
                    </a:ext>
                  </a:extLst>
                </a:gridCol>
              </a:tblGrid>
              <a:tr h="370840">
                <a:tc>
                  <a:txBody>
                    <a:bodyPr/>
                    <a:lstStyle/>
                    <a:p>
                      <a:endParaRPr lang="en-US" b="1" dirty="0">
                        <a:latin typeface="Nexa Light" panose="02000000000000000000" pitchFamily="2" charset="0"/>
                      </a:endParaRPr>
                    </a:p>
                  </a:txBody>
                  <a:tcPr/>
                </a:tc>
                <a:tc>
                  <a:txBody>
                    <a:bodyPr/>
                    <a:lstStyle/>
                    <a:p>
                      <a:pPr algn="ctr"/>
                      <a:r>
                        <a:rPr lang="en-US" dirty="0">
                          <a:latin typeface="Nexa Light" panose="02000000000000000000" pitchFamily="2" charset="0"/>
                        </a:rPr>
                        <a:t>Correlation</a:t>
                      </a:r>
                      <a:endParaRPr lang="en-US" b="1" dirty="0">
                        <a:latin typeface="Nexa Light" panose="02000000000000000000" pitchFamily="2" charset="0"/>
                      </a:endParaRPr>
                    </a:p>
                  </a:txBody>
                  <a:tcPr/>
                </a:tc>
                <a:tc>
                  <a:txBody>
                    <a:bodyPr/>
                    <a:lstStyle/>
                    <a:p>
                      <a:pPr algn="ctr"/>
                      <a:r>
                        <a:rPr lang="en-US" dirty="0">
                          <a:latin typeface="Nexa Light" panose="02000000000000000000" pitchFamily="2" charset="0"/>
                        </a:rPr>
                        <a:t>P-Value</a:t>
                      </a:r>
                      <a:endParaRPr lang="en-US" b="1" dirty="0">
                        <a:latin typeface="Nexa Light" panose="02000000000000000000" pitchFamily="2" charset="0"/>
                      </a:endParaRPr>
                    </a:p>
                  </a:txBody>
                  <a:tcPr/>
                </a:tc>
                <a:tc>
                  <a:txBody>
                    <a:bodyPr/>
                    <a:lstStyle/>
                    <a:p>
                      <a:pPr algn="ctr"/>
                      <a:r>
                        <a:rPr lang="en-US" dirty="0">
                          <a:latin typeface="Nexa Light" panose="02000000000000000000" pitchFamily="2" charset="0"/>
                        </a:rPr>
                        <a:t>R-Squared</a:t>
                      </a:r>
                      <a:endParaRPr lang="en-US" b="1" dirty="0">
                        <a:latin typeface="Nexa Light" panose="02000000000000000000" pitchFamily="2" charset="0"/>
                      </a:endParaRPr>
                    </a:p>
                  </a:txBody>
                  <a:tcPr/>
                </a:tc>
                <a:extLst>
                  <a:ext uri="{0D108BD9-81ED-4DB2-BD59-A6C34878D82A}">
                    <a16:rowId xmlns:a16="http://schemas.microsoft.com/office/drawing/2014/main" val="2852139001"/>
                  </a:ext>
                </a:extLst>
              </a:tr>
              <a:tr h="370840">
                <a:tc>
                  <a:txBody>
                    <a:bodyPr/>
                    <a:lstStyle/>
                    <a:p>
                      <a:r>
                        <a:rPr lang="en-US" b="1" dirty="0">
                          <a:latin typeface="Nexa Light" panose="02000000000000000000" pitchFamily="2" charset="0"/>
                        </a:rPr>
                        <a:t>Win vs TFG</a:t>
                      </a:r>
                    </a:p>
                  </a:txBody>
                  <a:tcPr/>
                </a:tc>
                <a:tc>
                  <a:txBody>
                    <a:bodyPr/>
                    <a:lstStyle/>
                    <a:p>
                      <a:pPr algn="ctr"/>
                      <a:r>
                        <a:rPr lang="en-US" dirty="0">
                          <a:latin typeface="Nexa Light" panose="02000000000000000000" pitchFamily="2" charset="0"/>
                        </a:rPr>
                        <a:t>0.69</a:t>
                      </a:r>
                    </a:p>
                  </a:txBody>
                  <a:tcPr/>
                </a:tc>
                <a:tc>
                  <a:txBody>
                    <a:bodyPr/>
                    <a:lstStyle/>
                    <a:p>
                      <a:pPr algn="ctr"/>
                      <a:r>
                        <a:rPr lang="en-US" dirty="0">
                          <a:latin typeface="Nexa Light" panose="02000000000000000000" pitchFamily="2" charset="0"/>
                        </a:rPr>
                        <a:t>2.8821e-05</a:t>
                      </a:r>
                    </a:p>
                  </a:txBody>
                  <a:tcPr/>
                </a:tc>
                <a:tc>
                  <a:txBody>
                    <a:bodyPr/>
                    <a:lstStyle/>
                    <a:p>
                      <a:pPr algn="ctr"/>
                      <a:r>
                        <a:rPr lang="en-US" dirty="0">
                          <a:latin typeface="Nexa Light" panose="02000000000000000000" pitchFamily="2" charset="0"/>
                        </a:rPr>
                        <a:t>0.47</a:t>
                      </a:r>
                    </a:p>
                  </a:txBody>
                  <a:tcPr/>
                </a:tc>
                <a:extLst>
                  <a:ext uri="{0D108BD9-81ED-4DB2-BD59-A6C34878D82A}">
                    <a16:rowId xmlns:a16="http://schemas.microsoft.com/office/drawing/2014/main" val="2672204286"/>
                  </a:ext>
                </a:extLst>
              </a:tr>
              <a:tr h="370840">
                <a:tc>
                  <a:txBody>
                    <a:bodyPr/>
                    <a:lstStyle/>
                    <a:p>
                      <a:r>
                        <a:rPr lang="en-US" b="1" dirty="0">
                          <a:latin typeface="Nexa Light" panose="02000000000000000000" pitchFamily="2" charset="0"/>
                        </a:rPr>
                        <a:t>Win vs APS</a:t>
                      </a:r>
                    </a:p>
                  </a:txBody>
                  <a:tcPr/>
                </a:tc>
                <a:tc>
                  <a:txBody>
                    <a:bodyPr/>
                    <a:lstStyle/>
                    <a:p>
                      <a:pPr algn="ctr"/>
                      <a:r>
                        <a:rPr lang="en-US" dirty="0">
                          <a:latin typeface="Nexa Light" panose="02000000000000000000" pitchFamily="2" charset="0"/>
                        </a:rPr>
                        <a:t>0.49</a:t>
                      </a:r>
                    </a:p>
                  </a:txBody>
                  <a:tcPr/>
                </a:tc>
                <a:tc>
                  <a:txBody>
                    <a:bodyPr/>
                    <a:lstStyle/>
                    <a:p>
                      <a:pPr algn="ctr"/>
                      <a:r>
                        <a:rPr lang="en-US" dirty="0">
                          <a:latin typeface="Nexa Light" panose="02000000000000000000" pitchFamily="2" charset="0"/>
                        </a:rPr>
                        <a:t>0.005525</a:t>
                      </a:r>
                    </a:p>
                  </a:txBody>
                  <a:tcPr/>
                </a:tc>
                <a:tc>
                  <a:txBody>
                    <a:bodyPr/>
                    <a:lstStyle/>
                    <a:p>
                      <a:pPr algn="ctr"/>
                      <a:r>
                        <a:rPr lang="en-US" dirty="0">
                          <a:latin typeface="Nexa Light" panose="02000000000000000000" pitchFamily="2" charset="0"/>
                        </a:rPr>
                        <a:t>0.24</a:t>
                      </a:r>
                    </a:p>
                  </a:txBody>
                  <a:tcPr/>
                </a:tc>
                <a:extLst>
                  <a:ext uri="{0D108BD9-81ED-4DB2-BD59-A6C34878D82A}">
                    <a16:rowId xmlns:a16="http://schemas.microsoft.com/office/drawing/2014/main" val="126358347"/>
                  </a:ext>
                </a:extLst>
              </a:tr>
              <a:tr h="370840">
                <a:tc>
                  <a:txBody>
                    <a:bodyPr/>
                    <a:lstStyle/>
                    <a:p>
                      <a:r>
                        <a:rPr lang="en-US" b="1" dirty="0">
                          <a:latin typeface="Nexa Light" panose="02000000000000000000" pitchFamily="2" charset="0"/>
                        </a:rPr>
                        <a:t>Win vs GPC</a:t>
                      </a:r>
                    </a:p>
                  </a:txBody>
                  <a:tcPr/>
                </a:tc>
                <a:tc>
                  <a:txBody>
                    <a:bodyPr/>
                    <a:lstStyle/>
                    <a:p>
                      <a:pPr algn="ctr"/>
                      <a:r>
                        <a:rPr lang="en-US" dirty="0">
                          <a:latin typeface="Nexa Light" panose="02000000000000000000" pitchFamily="2" charset="0"/>
                        </a:rPr>
                        <a:t>0.53</a:t>
                      </a:r>
                    </a:p>
                  </a:txBody>
                  <a:tcPr/>
                </a:tc>
                <a:tc>
                  <a:txBody>
                    <a:bodyPr/>
                    <a:lstStyle/>
                    <a:p>
                      <a:pPr algn="ctr"/>
                      <a:r>
                        <a:rPr lang="en-US" dirty="0">
                          <a:latin typeface="Nexa Light" panose="02000000000000000000" pitchFamily="2" charset="0"/>
                        </a:rPr>
                        <a:t>.00261</a:t>
                      </a:r>
                    </a:p>
                  </a:txBody>
                  <a:tcPr/>
                </a:tc>
                <a:tc>
                  <a:txBody>
                    <a:bodyPr/>
                    <a:lstStyle/>
                    <a:p>
                      <a:pPr algn="ctr"/>
                      <a:r>
                        <a:rPr lang="en-US" dirty="0">
                          <a:latin typeface="Nexa Light" panose="02000000000000000000" pitchFamily="2" charset="0"/>
                        </a:rPr>
                        <a:t>0.28</a:t>
                      </a:r>
                    </a:p>
                  </a:txBody>
                  <a:tcPr/>
                </a:tc>
                <a:extLst>
                  <a:ext uri="{0D108BD9-81ED-4DB2-BD59-A6C34878D82A}">
                    <a16:rowId xmlns:a16="http://schemas.microsoft.com/office/drawing/2014/main" val="331586564"/>
                  </a:ext>
                </a:extLst>
              </a:tr>
              <a:tr h="370840">
                <a:tc>
                  <a:txBody>
                    <a:bodyPr/>
                    <a:lstStyle/>
                    <a:p>
                      <a:r>
                        <a:rPr lang="en-US" b="1" dirty="0">
                          <a:latin typeface="Nexa Light" panose="02000000000000000000" pitchFamily="2" charset="0"/>
                        </a:rPr>
                        <a:t>Win vs PD</a:t>
                      </a:r>
                    </a:p>
                  </a:txBody>
                  <a:tcPr/>
                </a:tc>
                <a:tc>
                  <a:txBody>
                    <a:bodyPr/>
                    <a:lstStyle/>
                    <a:p>
                      <a:pPr algn="ctr"/>
                      <a:r>
                        <a:rPr lang="en-US" dirty="0">
                          <a:latin typeface="Nexa Light" panose="02000000000000000000" pitchFamily="2" charset="0"/>
                        </a:rPr>
                        <a:t>0.96</a:t>
                      </a:r>
                    </a:p>
                  </a:txBody>
                  <a:tcPr/>
                </a:tc>
                <a:tc>
                  <a:txBody>
                    <a:bodyPr/>
                    <a:lstStyle/>
                    <a:p>
                      <a:pPr algn="ctr"/>
                      <a:r>
                        <a:rPr lang="en-US" dirty="0">
                          <a:latin typeface="Nexa Light" panose="02000000000000000000" pitchFamily="2" charset="0"/>
                        </a:rPr>
                        <a:t>8.4217e-18</a:t>
                      </a:r>
                    </a:p>
                  </a:txBody>
                  <a:tcPr/>
                </a:tc>
                <a:tc>
                  <a:txBody>
                    <a:bodyPr/>
                    <a:lstStyle/>
                    <a:p>
                      <a:pPr algn="ctr"/>
                      <a:r>
                        <a:rPr lang="en-US" dirty="0">
                          <a:latin typeface="Nexa Light" panose="02000000000000000000" pitchFamily="2" charset="0"/>
                        </a:rPr>
                        <a:t>0.93</a:t>
                      </a:r>
                    </a:p>
                  </a:txBody>
                  <a:tcPr/>
                </a:tc>
                <a:extLst>
                  <a:ext uri="{0D108BD9-81ED-4DB2-BD59-A6C34878D82A}">
                    <a16:rowId xmlns:a16="http://schemas.microsoft.com/office/drawing/2014/main" val="2623782211"/>
                  </a:ext>
                </a:extLst>
              </a:tr>
              <a:tr h="370840">
                <a:tc>
                  <a:txBody>
                    <a:bodyPr/>
                    <a:lstStyle/>
                    <a:p>
                      <a:r>
                        <a:rPr lang="en-US" b="1" dirty="0">
                          <a:latin typeface="Nexa Light" panose="02000000000000000000" pitchFamily="2" charset="0"/>
                        </a:rPr>
                        <a:t>Win vs PER</a:t>
                      </a:r>
                    </a:p>
                  </a:txBody>
                  <a:tcPr/>
                </a:tc>
                <a:tc>
                  <a:txBody>
                    <a:bodyPr/>
                    <a:lstStyle/>
                    <a:p>
                      <a:pPr algn="ctr"/>
                      <a:r>
                        <a:rPr lang="en-US" dirty="0">
                          <a:latin typeface="Nexa Light" panose="02000000000000000000" pitchFamily="2" charset="0"/>
                        </a:rPr>
                        <a:t>0.58</a:t>
                      </a:r>
                    </a:p>
                  </a:txBody>
                  <a:tcPr/>
                </a:tc>
                <a:tc>
                  <a:txBody>
                    <a:bodyPr/>
                    <a:lstStyle/>
                    <a:p>
                      <a:pPr algn="ctr"/>
                      <a:r>
                        <a:rPr lang="en-US" dirty="0">
                          <a:latin typeface="Nexa Light" panose="02000000000000000000" pitchFamily="2" charset="0"/>
                        </a:rPr>
                        <a:t>0.001281</a:t>
                      </a:r>
                    </a:p>
                  </a:txBody>
                  <a:tcPr/>
                </a:tc>
                <a:tc>
                  <a:txBody>
                    <a:bodyPr/>
                    <a:lstStyle/>
                    <a:p>
                      <a:pPr algn="ctr"/>
                      <a:r>
                        <a:rPr lang="en-US" dirty="0">
                          <a:latin typeface="Nexa Light" panose="02000000000000000000" pitchFamily="2" charset="0"/>
                        </a:rPr>
                        <a:t>0.33</a:t>
                      </a:r>
                    </a:p>
                  </a:txBody>
                  <a:tcPr/>
                </a:tc>
                <a:extLst>
                  <a:ext uri="{0D108BD9-81ED-4DB2-BD59-A6C34878D82A}">
                    <a16:rowId xmlns:a16="http://schemas.microsoft.com/office/drawing/2014/main" val="1462840952"/>
                  </a:ext>
                </a:extLst>
              </a:tr>
            </a:tbl>
          </a:graphicData>
        </a:graphic>
      </p:graphicFrame>
      <p:sp>
        <p:nvSpPr>
          <p:cNvPr id="11" name="TextBox 10">
            <a:extLst>
              <a:ext uri="{FF2B5EF4-FFF2-40B4-BE49-F238E27FC236}">
                <a16:creationId xmlns:a16="http://schemas.microsoft.com/office/drawing/2014/main" id="{C2159475-1844-4949-A00C-8690F63AF3D3}"/>
              </a:ext>
            </a:extLst>
          </p:cNvPr>
          <p:cNvSpPr txBox="1"/>
          <p:nvPr/>
        </p:nvSpPr>
        <p:spPr>
          <a:xfrm>
            <a:off x="838200" y="5224858"/>
            <a:ext cx="4744995" cy="1169551"/>
          </a:xfrm>
          <a:prstGeom prst="rect">
            <a:avLst/>
          </a:prstGeom>
          <a:noFill/>
        </p:spPr>
        <p:txBody>
          <a:bodyPr wrap="square" rtlCol="0">
            <a:spAutoFit/>
          </a:bodyPr>
          <a:lstStyle/>
          <a:p>
            <a:r>
              <a:rPr lang="en-US" sz="1400" b="1" dirty="0">
                <a:latin typeface="Nexa Light" panose="02000000000000000000" pitchFamily="2" charset="0"/>
              </a:rPr>
              <a:t>TFG</a:t>
            </a:r>
            <a:r>
              <a:rPr lang="en-US" sz="1400" dirty="0">
                <a:latin typeface="Nexa Light" panose="02000000000000000000" pitchFamily="2" charset="0"/>
              </a:rPr>
              <a:t> 	Total Field Goals Percentage</a:t>
            </a:r>
          </a:p>
          <a:p>
            <a:r>
              <a:rPr lang="en-US" sz="1400" b="1" dirty="0">
                <a:latin typeface="Nexa Light" panose="02000000000000000000" pitchFamily="2" charset="0"/>
              </a:rPr>
              <a:t>APS</a:t>
            </a:r>
            <a:r>
              <a:rPr lang="en-US" sz="1400" dirty="0">
                <a:latin typeface="Nexa Light" panose="02000000000000000000" pitchFamily="2" charset="0"/>
              </a:rPr>
              <a:t> 	Average Player Score of Whole Team</a:t>
            </a:r>
          </a:p>
          <a:p>
            <a:r>
              <a:rPr lang="en-US" sz="1400" b="1" dirty="0">
                <a:latin typeface="Nexa Light" panose="02000000000000000000" pitchFamily="2" charset="0"/>
              </a:rPr>
              <a:t>GPC</a:t>
            </a:r>
            <a:r>
              <a:rPr lang="en-US" sz="1400" dirty="0">
                <a:latin typeface="Nexa Light" panose="02000000000000000000" pitchFamily="2" charset="0"/>
              </a:rPr>
              <a:t> 	Good Players Count (Pts &gt; 900)</a:t>
            </a:r>
          </a:p>
          <a:p>
            <a:r>
              <a:rPr lang="en-US" sz="1400" b="1" dirty="0">
                <a:latin typeface="Nexa Light" panose="02000000000000000000" pitchFamily="2" charset="0"/>
              </a:rPr>
              <a:t>PD</a:t>
            </a:r>
            <a:r>
              <a:rPr lang="en-US" sz="1400" dirty="0">
                <a:latin typeface="Nexa Light" panose="02000000000000000000" pitchFamily="2" charset="0"/>
              </a:rPr>
              <a:t> 	Points Differences</a:t>
            </a:r>
          </a:p>
          <a:p>
            <a:r>
              <a:rPr lang="en-US" sz="1400" b="1" dirty="0">
                <a:latin typeface="Nexa Light" panose="02000000000000000000" pitchFamily="2" charset="0"/>
              </a:rPr>
              <a:t>PER</a:t>
            </a:r>
            <a:r>
              <a:rPr lang="en-US" sz="1400" dirty="0">
                <a:latin typeface="Nexa Light" panose="02000000000000000000" pitchFamily="2" charset="0"/>
              </a:rPr>
              <a:t> 	Player Efficiency Ratio</a:t>
            </a:r>
          </a:p>
        </p:txBody>
      </p:sp>
      <p:sp>
        <p:nvSpPr>
          <p:cNvPr id="12" name="TextBox 11">
            <a:extLst>
              <a:ext uri="{FF2B5EF4-FFF2-40B4-BE49-F238E27FC236}">
                <a16:creationId xmlns:a16="http://schemas.microsoft.com/office/drawing/2014/main" id="{C07F0FD0-8647-E342-9A45-04C0035E0293}"/>
              </a:ext>
            </a:extLst>
          </p:cNvPr>
          <p:cNvSpPr txBox="1"/>
          <p:nvPr/>
        </p:nvSpPr>
        <p:spPr>
          <a:xfrm>
            <a:off x="838200" y="4439086"/>
            <a:ext cx="7984525" cy="584775"/>
          </a:xfrm>
          <a:prstGeom prst="rect">
            <a:avLst/>
          </a:prstGeom>
          <a:noFill/>
        </p:spPr>
        <p:txBody>
          <a:bodyPr wrap="square" rtlCol="0">
            <a:spAutoFit/>
          </a:bodyPr>
          <a:lstStyle/>
          <a:p>
            <a:r>
              <a:rPr lang="en-US" sz="1600" b="1" dirty="0">
                <a:latin typeface="Nexa Light" panose="02000000000000000000" pitchFamily="2" charset="0"/>
              </a:rPr>
              <a:t>Win Factor Equation = </a:t>
            </a:r>
          </a:p>
          <a:p>
            <a:r>
              <a:rPr lang="en-US" sz="1600" dirty="0">
                <a:latin typeface="Nexa Light" panose="02000000000000000000" pitchFamily="2" charset="0"/>
              </a:rPr>
              <a:t>.08(FGT) + .47(PD) + .05(GPC) + 2.72*(APS/1000) + .04(PER)</a:t>
            </a:r>
          </a:p>
        </p:txBody>
      </p:sp>
    </p:spTree>
    <p:extLst>
      <p:ext uri="{BB962C8B-B14F-4D97-AF65-F5344CB8AC3E}">
        <p14:creationId xmlns:p14="http://schemas.microsoft.com/office/powerpoint/2010/main" val="39193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97A5F39-EF8E-F54C-BED6-7089927527CA}"/>
              </a:ext>
            </a:extLst>
          </p:cNvPr>
          <p:cNvPicPr>
            <a:picLocks noGrp="1" noChangeAspect="1"/>
          </p:cNvPicPr>
          <p:nvPr>
            <p:ph idx="1"/>
          </p:nvPr>
        </p:nvPicPr>
        <p:blipFill rotWithShape="1">
          <a:blip r:embed="rId2"/>
          <a:srcRect l="6668" r="7004"/>
          <a:stretch/>
        </p:blipFill>
        <p:spPr>
          <a:xfrm>
            <a:off x="458248" y="1690688"/>
            <a:ext cx="8932887" cy="4598901"/>
          </a:xfr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winning Team</a:t>
            </a:r>
            <a:br>
              <a:rPr lang="en-US" b="1" dirty="0">
                <a:solidFill>
                  <a:srgbClr val="DA0026"/>
                </a:solidFill>
                <a:latin typeface="Queen of Camelot" panose="02000500000000000000" pitchFamily="2" charset="77"/>
              </a:rPr>
            </a:br>
            <a:r>
              <a:rPr lang="en-US" sz="2800" b="1" dirty="0">
                <a:latin typeface="Nexa Light" panose="02000000000000000000" pitchFamily="2" charset="0"/>
              </a:rPr>
              <a:t>Recommendations</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Tree>
    <p:extLst>
      <p:ext uri="{BB962C8B-B14F-4D97-AF65-F5344CB8AC3E}">
        <p14:creationId xmlns:p14="http://schemas.microsoft.com/office/powerpoint/2010/main" val="134581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Conclusion</a:t>
            </a:r>
            <a:br>
              <a:rPr lang="en-US" b="1" dirty="0">
                <a:solidFill>
                  <a:srgbClr val="DA0026"/>
                </a:solidFill>
                <a:latin typeface="Queen of Camelot" panose="02000500000000000000" pitchFamily="2" charset="77"/>
              </a:rPr>
            </a:br>
            <a:r>
              <a:rPr lang="en-US" sz="2800" b="1" dirty="0">
                <a:latin typeface="Nexa Light" panose="02000000000000000000" pitchFamily="2" charset="0"/>
              </a:rPr>
              <a:t>Recommendations</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
        <p:nvSpPr>
          <p:cNvPr id="8" name="Content Placeholder 7">
            <a:extLst>
              <a:ext uri="{FF2B5EF4-FFF2-40B4-BE49-F238E27FC236}">
                <a16:creationId xmlns:a16="http://schemas.microsoft.com/office/drawing/2014/main" id="{00989357-3A57-B649-823D-CD04CF59420A}"/>
              </a:ext>
            </a:extLst>
          </p:cNvPr>
          <p:cNvSpPr>
            <a:spLocks noGrp="1"/>
          </p:cNvSpPr>
          <p:nvPr>
            <p:ph idx="1"/>
          </p:nvPr>
        </p:nvSpPr>
        <p:spPr>
          <a:xfrm>
            <a:off x="838199" y="1825625"/>
            <a:ext cx="8219303" cy="4351338"/>
          </a:xfrm>
        </p:spPr>
        <p:txBody>
          <a:bodyPr>
            <a:normAutofit/>
          </a:bodyPr>
          <a:lstStyle/>
          <a:p>
            <a:pPr marL="0" indent="0">
              <a:buNone/>
            </a:pPr>
            <a:r>
              <a:rPr lang="en-US" sz="1800" b="1" dirty="0">
                <a:latin typeface="Nexa Light" panose="02000000000000000000" pitchFamily="2" charset="0"/>
              </a:rPr>
              <a:t>Q.1. Who are the top 8 teams for East and West Conference?</a:t>
            </a:r>
          </a:p>
          <a:p>
            <a:pPr marL="0" indent="0">
              <a:buNone/>
            </a:pPr>
            <a:r>
              <a:rPr lang="en-US" sz="1800" dirty="0">
                <a:latin typeface="Nexa Light" panose="02000000000000000000" pitchFamily="2" charset="0"/>
              </a:rPr>
              <a:t>To find the top eight teams, we looked at the win loss ratio of all the teams and found the top 8 teams for both the Eastern and Western conference.</a:t>
            </a:r>
          </a:p>
          <a:p>
            <a:pPr marL="0" indent="0">
              <a:buNone/>
            </a:pPr>
            <a:r>
              <a:rPr lang="en-US" sz="1800" b="1" dirty="0">
                <a:latin typeface="Nexa Light" panose="02000000000000000000" pitchFamily="2" charset="0"/>
              </a:rPr>
              <a:t>Q.2. Does the home team win more matches or the visitor team? </a:t>
            </a:r>
          </a:p>
          <a:p>
            <a:pPr marL="0" indent="0">
              <a:buNone/>
            </a:pPr>
            <a:r>
              <a:rPr lang="en-US" sz="1800" dirty="0">
                <a:latin typeface="Nexa Light" panose="02000000000000000000" pitchFamily="2" charset="0"/>
              </a:rPr>
              <a:t>We found by looking at the 2019-2020 season data, that there is a noticeable advantage to playing on a team’s home court. Using the 971 games played for the season for reference, the home team won 55.1% of the time. </a:t>
            </a:r>
          </a:p>
          <a:p>
            <a:pPr marL="0" indent="0">
              <a:buNone/>
            </a:pPr>
            <a:r>
              <a:rPr lang="en-US" sz="1800" b="1" dirty="0">
                <a:latin typeface="Nexa Light" panose="02000000000000000000" pitchFamily="2" charset="0"/>
              </a:rPr>
              <a:t>Q.3. Where are the locations of the game?</a:t>
            </a:r>
          </a:p>
          <a:p>
            <a:pPr marL="0" indent="0">
              <a:buNone/>
            </a:pPr>
            <a:r>
              <a:rPr lang="en-US" sz="1800" dirty="0">
                <a:latin typeface="Nexa Light" panose="02000000000000000000" pitchFamily="2" charset="0"/>
              </a:rPr>
              <a:t>Using google places API, we used a location search for each arena based on the ones listed in the data sets acquired from the Sports Feeds API to then map them across the united states. We then used these points and the teams win percentages as the factor for our heat map layer. </a:t>
            </a:r>
          </a:p>
          <a:p>
            <a:endParaRPr lang="en-US" sz="1800" dirty="0">
              <a:latin typeface="Nexa Light" panose="02000000000000000000" pitchFamily="2" charset="0"/>
            </a:endParaRPr>
          </a:p>
        </p:txBody>
      </p:sp>
    </p:spTree>
    <p:extLst>
      <p:ext uri="{BB962C8B-B14F-4D97-AF65-F5344CB8AC3E}">
        <p14:creationId xmlns:p14="http://schemas.microsoft.com/office/powerpoint/2010/main" val="262862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Conclusion</a:t>
            </a:r>
            <a:br>
              <a:rPr lang="en-US" b="1" dirty="0">
                <a:solidFill>
                  <a:srgbClr val="DA0026"/>
                </a:solidFill>
                <a:latin typeface="Queen of Camelot" panose="02000500000000000000" pitchFamily="2" charset="77"/>
              </a:rPr>
            </a:br>
            <a:r>
              <a:rPr lang="en-US" sz="2800" b="1" dirty="0">
                <a:latin typeface="Nexa Light" panose="02000000000000000000" pitchFamily="2" charset="0"/>
              </a:rPr>
              <a:t>Recommendations</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
        <p:nvSpPr>
          <p:cNvPr id="8" name="Content Placeholder 7">
            <a:extLst>
              <a:ext uri="{FF2B5EF4-FFF2-40B4-BE49-F238E27FC236}">
                <a16:creationId xmlns:a16="http://schemas.microsoft.com/office/drawing/2014/main" id="{00989357-3A57-B649-823D-CD04CF59420A}"/>
              </a:ext>
            </a:extLst>
          </p:cNvPr>
          <p:cNvSpPr>
            <a:spLocks noGrp="1"/>
          </p:cNvSpPr>
          <p:nvPr>
            <p:ph idx="1"/>
          </p:nvPr>
        </p:nvSpPr>
        <p:spPr>
          <a:xfrm>
            <a:off x="838200" y="1825625"/>
            <a:ext cx="7959812" cy="4351338"/>
          </a:xfrm>
        </p:spPr>
        <p:txBody>
          <a:bodyPr>
            <a:noAutofit/>
          </a:bodyPr>
          <a:lstStyle/>
          <a:p>
            <a:pPr marL="0" indent="0">
              <a:buNone/>
            </a:pPr>
            <a:r>
              <a:rPr lang="en-US" sz="1700" b="1" dirty="0">
                <a:latin typeface="Nexa Light" panose="02000000000000000000" pitchFamily="2" charset="0"/>
              </a:rPr>
              <a:t>Q.4. How can we determine who has the best chance of winning?</a:t>
            </a:r>
          </a:p>
          <a:p>
            <a:pPr marL="0" indent="0">
              <a:buNone/>
            </a:pPr>
            <a:r>
              <a:rPr lang="en-US" sz="1700" dirty="0">
                <a:latin typeface="Nexa Light" panose="02000000000000000000" pitchFamily="2" charset="0"/>
              </a:rPr>
              <a:t>Answering this question took some crunching, but we were able to synthesize a team’s win factor by looking at a multitude of factors ultimately leading to a team’s success. We found our data using the Sports Feeds API to get the most up to date data. First, we looked at their win percentage, then we looked at how many players on a team’s roster scored over 900 pts total as our threshold. Then after running linear regressions on Field Goal Totals, Points Difference, Average Points Scored, and Final Player Efficiency Rating, we were able to devise a formula for getting a teams Win Factor. Using the slope of these individual regressions as a multiplier for the top teams, we came up with the formula to make our final recommendations.</a:t>
            </a:r>
          </a:p>
          <a:p>
            <a:pPr marL="0" indent="0">
              <a:buNone/>
            </a:pPr>
            <a:r>
              <a:rPr lang="en-US" sz="1700" b="1" dirty="0">
                <a:latin typeface="Nexa Light" panose="02000000000000000000" pitchFamily="2" charset="0"/>
              </a:rPr>
              <a:t>Q.5. Who had the best chance of winning?</a:t>
            </a:r>
          </a:p>
          <a:p>
            <a:pPr marL="0" indent="0">
              <a:buNone/>
            </a:pPr>
            <a:r>
              <a:rPr lang="en-US" sz="1700" dirty="0">
                <a:latin typeface="Nexa Light" panose="02000000000000000000" pitchFamily="2" charset="0"/>
              </a:rPr>
              <a:t>From our findings and analysis of the 2019-20 season data, the </a:t>
            </a:r>
            <a:r>
              <a:rPr lang="en-US" sz="1700" b="1" dirty="0">
                <a:latin typeface="Nexa Light" panose="02000000000000000000" pitchFamily="2" charset="0"/>
              </a:rPr>
              <a:t>Bucks, Lakers, and the Clippers</a:t>
            </a:r>
            <a:r>
              <a:rPr lang="en-US" sz="1700" dirty="0">
                <a:latin typeface="Nexa Light" panose="02000000000000000000" pitchFamily="2" charset="0"/>
              </a:rPr>
              <a:t> had the best chance of winning at the conclusion of the season should it not have been cancelled due to COVID-19. This was based on their Win Factor which can be seen against the other teams in the bar graph titled “East vs West! Who Will Win?”</a:t>
            </a:r>
          </a:p>
        </p:txBody>
      </p:sp>
    </p:spTree>
    <p:extLst>
      <p:ext uri="{BB962C8B-B14F-4D97-AF65-F5344CB8AC3E}">
        <p14:creationId xmlns:p14="http://schemas.microsoft.com/office/powerpoint/2010/main" val="329738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Considerations</a:t>
            </a:r>
            <a:br>
              <a:rPr lang="en-US" b="1" dirty="0">
                <a:solidFill>
                  <a:srgbClr val="DA0026"/>
                </a:solidFill>
                <a:latin typeface="Queen of Camelot" panose="02000500000000000000" pitchFamily="2" charset="77"/>
              </a:rPr>
            </a:br>
            <a:r>
              <a:rPr lang="en-US" sz="2800" b="1" dirty="0">
                <a:latin typeface="Nexa Light" panose="02000000000000000000" pitchFamily="2" charset="0"/>
              </a:rPr>
              <a:t>Recommendations</a:t>
            </a:r>
            <a:endParaRPr lang="en-US" dirty="0">
              <a:latin typeface="Nexa Light" panose="02000000000000000000" pitchFamily="2" charset="0"/>
            </a:endParaRPr>
          </a:p>
        </p:txBody>
      </p:sp>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
        <p:nvSpPr>
          <p:cNvPr id="8" name="Content Placeholder 7">
            <a:extLst>
              <a:ext uri="{FF2B5EF4-FFF2-40B4-BE49-F238E27FC236}">
                <a16:creationId xmlns:a16="http://schemas.microsoft.com/office/drawing/2014/main" id="{00989357-3A57-B649-823D-CD04CF59420A}"/>
              </a:ext>
            </a:extLst>
          </p:cNvPr>
          <p:cNvSpPr>
            <a:spLocks noGrp="1"/>
          </p:cNvSpPr>
          <p:nvPr>
            <p:ph idx="1"/>
          </p:nvPr>
        </p:nvSpPr>
        <p:spPr>
          <a:xfrm>
            <a:off x="838200" y="1825625"/>
            <a:ext cx="7959812" cy="4351338"/>
          </a:xfrm>
        </p:spPr>
        <p:txBody>
          <a:bodyPr>
            <a:normAutofit/>
          </a:bodyPr>
          <a:lstStyle/>
          <a:p>
            <a:pPr marL="0" indent="0">
              <a:buNone/>
            </a:pPr>
            <a:r>
              <a:rPr lang="en-US" sz="1800" b="1" dirty="0">
                <a:latin typeface="Nexa Light" panose="02000000000000000000" pitchFamily="2" charset="0"/>
              </a:rPr>
              <a:t>1.</a:t>
            </a:r>
            <a:r>
              <a:rPr lang="en-US" sz="1800" dirty="0">
                <a:latin typeface="Nexa Light" panose="02000000000000000000" pitchFamily="2" charset="0"/>
              </a:rPr>
              <a:t> Another thing to consider is that the team Win Factor does not factor in the difficulty of schedule, and to factor this in would take some machine learning, and some much deeper analysis. If two teams faced off and it was more of a defensive match, the scores and stats would look low, but you might see more fouls committed, blocked shots, or offensive rebounds, so this is more of a look at the offense of the teams than the defense.</a:t>
            </a:r>
          </a:p>
          <a:p>
            <a:pPr marL="0" indent="0">
              <a:buNone/>
            </a:pPr>
            <a:r>
              <a:rPr lang="en-US" sz="1800" b="1" dirty="0">
                <a:latin typeface="Nexa Light" panose="02000000000000000000" pitchFamily="2" charset="0"/>
              </a:rPr>
              <a:t>2.</a:t>
            </a:r>
            <a:r>
              <a:rPr lang="en-US" sz="1800" dirty="0">
                <a:latin typeface="Nexa Light" panose="02000000000000000000" pitchFamily="2" charset="0"/>
              </a:rPr>
              <a:t> Also another thing to consider was that this was a shortened seasons cause of the Covid-19 and full data was not available till the last game.</a:t>
            </a:r>
          </a:p>
          <a:p>
            <a:pPr marL="0" indent="0">
              <a:buNone/>
            </a:pPr>
            <a:r>
              <a:rPr lang="en-US" sz="1800" b="1" dirty="0">
                <a:latin typeface="Nexa Light" panose="02000000000000000000" pitchFamily="2" charset="0"/>
              </a:rPr>
              <a:t>3.</a:t>
            </a:r>
            <a:r>
              <a:rPr lang="en-US" sz="1800" dirty="0">
                <a:latin typeface="Nexa Light" panose="02000000000000000000" pitchFamily="2" charset="0"/>
              </a:rPr>
              <a:t> Also the API did not allow us to get data for individual games hence </a:t>
            </a:r>
            <a:r>
              <a:rPr lang="en-US" sz="1800" dirty="0" err="1">
                <a:latin typeface="Nexa Light" panose="02000000000000000000" pitchFamily="2" charset="0"/>
              </a:rPr>
              <a:t>Kaggel</a:t>
            </a:r>
            <a:r>
              <a:rPr lang="en-US" sz="1800" dirty="0">
                <a:latin typeface="Nexa Light" panose="02000000000000000000" pitchFamily="2" charset="0"/>
              </a:rPr>
              <a:t> data was used to calculate player efficiency ratio. However </a:t>
            </a:r>
            <a:r>
              <a:rPr lang="en-US" sz="1800" dirty="0" err="1">
                <a:latin typeface="Nexa Light" panose="02000000000000000000" pitchFamily="2" charset="0"/>
              </a:rPr>
              <a:t>Kaggel</a:t>
            </a:r>
            <a:r>
              <a:rPr lang="en-US" sz="1800" dirty="0">
                <a:latin typeface="Nexa Light" panose="02000000000000000000" pitchFamily="2" charset="0"/>
              </a:rPr>
              <a:t> data was missing a few games stats for last 10 days of games.</a:t>
            </a:r>
          </a:p>
        </p:txBody>
      </p:sp>
    </p:spTree>
    <p:extLst>
      <p:ext uri="{BB962C8B-B14F-4D97-AF65-F5344CB8AC3E}">
        <p14:creationId xmlns:p14="http://schemas.microsoft.com/office/powerpoint/2010/main" val="99202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C5931-8CF6-2F4B-A238-3A9EE64368B3}"/>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485633" y="4730982"/>
            <a:ext cx="2840575" cy="2755375"/>
          </a:xfrm>
          <a:prstGeom prst="rect">
            <a:avLst/>
          </a:prstGeo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lstStyle/>
          <a:p>
            <a:r>
              <a:rPr lang="en-US" dirty="0">
                <a:solidFill>
                  <a:srgbClr val="DA0026"/>
                </a:solidFill>
                <a:latin typeface="Queen of Camelot" panose="02000500000000000000" pitchFamily="2" charset="77"/>
              </a:rPr>
              <a:t>Project</a:t>
            </a:r>
            <a:r>
              <a:rPr lang="en-US" b="1" dirty="0"/>
              <a:t> </a:t>
            </a:r>
            <a:br>
              <a:rPr lang="en-US" b="1" dirty="0"/>
            </a:br>
            <a:r>
              <a:rPr lang="en-US" sz="2800" dirty="0">
                <a:latin typeface="Nexa Light" panose="02000000000000000000" pitchFamily="2" charset="0"/>
              </a:rPr>
              <a:t>DESCRIPTION</a:t>
            </a:r>
            <a:endParaRPr lang="en-US" dirty="0">
              <a:latin typeface="Nexa Light" panose="02000000000000000000" pitchFamily="2" charset="0"/>
            </a:endParaRPr>
          </a:p>
        </p:txBody>
      </p:sp>
      <p:sp>
        <p:nvSpPr>
          <p:cNvPr id="3" name="Content Placeholder 2">
            <a:extLst>
              <a:ext uri="{FF2B5EF4-FFF2-40B4-BE49-F238E27FC236}">
                <a16:creationId xmlns:a16="http://schemas.microsoft.com/office/drawing/2014/main" id="{9CAC6C4E-C0BC-9748-B7F7-6CB864453E8F}"/>
              </a:ext>
            </a:extLst>
          </p:cNvPr>
          <p:cNvSpPr>
            <a:spLocks noGrp="1"/>
          </p:cNvSpPr>
          <p:nvPr>
            <p:ph idx="1"/>
          </p:nvPr>
        </p:nvSpPr>
        <p:spPr>
          <a:xfrm>
            <a:off x="838200" y="1662326"/>
            <a:ext cx="5930735" cy="4351338"/>
          </a:xfrm>
        </p:spPr>
        <p:txBody>
          <a:bodyPr>
            <a:normAutofit/>
          </a:bodyPr>
          <a:lstStyle/>
          <a:p>
            <a:pPr marL="0" indent="0" algn="just">
              <a:buNone/>
            </a:pPr>
            <a:r>
              <a:rPr lang="en-US" sz="1900" dirty="0">
                <a:latin typeface="Nexa Light" panose="02000000000000000000" pitchFamily="2" charset="0"/>
              </a:rPr>
              <a:t>It all started when a group of 5 hotshots were hired by Mr. Drake </a:t>
            </a:r>
            <a:r>
              <a:rPr lang="en-US" sz="1900" dirty="0" err="1">
                <a:latin typeface="Nexa Light" panose="02000000000000000000" pitchFamily="2" charset="0"/>
              </a:rPr>
              <a:t>Romaro</a:t>
            </a:r>
            <a:r>
              <a:rPr lang="en-US" sz="1900" dirty="0">
                <a:latin typeface="Nexa Light" panose="02000000000000000000" pitchFamily="2" charset="0"/>
              </a:rPr>
              <a:t>, a billionaire who made his fortune from betting on sports. While his initial bets were lucky hoops, which made him a fortune, now he thinks he needs to develop a calculated winning strategy.</a:t>
            </a:r>
          </a:p>
          <a:p>
            <a:pPr marL="0" indent="0" algn="just">
              <a:buNone/>
            </a:pPr>
            <a:r>
              <a:rPr lang="en-US" sz="1900" dirty="0">
                <a:latin typeface="Nexa Light" panose="02000000000000000000" pitchFamily="2" charset="0"/>
              </a:rPr>
              <a:t>Mr. </a:t>
            </a:r>
            <a:r>
              <a:rPr lang="en-US" sz="1900" dirty="0" err="1">
                <a:latin typeface="Nexa Light" panose="02000000000000000000" pitchFamily="2" charset="0"/>
              </a:rPr>
              <a:t>Romaro</a:t>
            </a:r>
            <a:r>
              <a:rPr lang="en-US" sz="1900" dirty="0">
                <a:latin typeface="Nexa Light" panose="02000000000000000000" pitchFamily="2" charset="0"/>
              </a:rPr>
              <a:t> has started his own analytics company to analyze the 2019 – 2020 basketball season data to predict the winning team. He has recently asked fresh graduates from UT Austin Data Camp to help him win big this season.</a:t>
            </a:r>
          </a:p>
        </p:txBody>
      </p:sp>
      <p:pic>
        <p:nvPicPr>
          <p:cNvPr id="5" name="Picture 4">
            <a:extLst>
              <a:ext uri="{FF2B5EF4-FFF2-40B4-BE49-F238E27FC236}">
                <a16:creationId xmlns:a16="http://schemas.microsoft.com/office/drawing/2014/main" id="{469BCD81-6D48-634A-8E04-763D2C526704}"/>
              </a:ext>
            </a:extLst>
          </p:cNvPr>
          <p:cNvPicPr>
            <a:picLocks noChangeAspect="1"/>
          </p:cNvPicPr>
          <p:nvPr/>
        </p:nvPicPr>
        <p:blipFill>
          <a:blip r:embed="rId3"/>
          <a:stretch>
            <a:fillRect/>
          </a:stretch>
        </p:blipFill>
        <p:spPr>
          <a:xfrm>
            <a:off x="7042440" y="1632662"/>
            <a:ext cx="4476008" cy="4476008"/>
          </a:xfrm>
          <a:prstGeom prst="rect">
            <a:avLst/>
          </a:prstGeo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duotone>
              <a:prstClr val="black"/>
              <a:schemeClr val="accent2">
                <a:tint val="45000"/>
                <a:satMod val="400000"/>
              </a:schemeClr>
            </a:duotone>
            <a:alphaModFix/>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63237" y="667232"/>
            <a:ext cx="1990563" cy="1930858"/>
          </a:xfrm>
          <a:prstGeom prst="rect">
            <a:avLst/>
          </a:prstGeom>
        </p:spPr>
      </p:pic>
      <p:sp>
        <p:nvSpPr>
          <p:cNvPr id="7" name="TextBox 6">
            <a:extLst>
              <a:ext uri="{FF2B5EF4-FFF2-40B4-BE49-F238E27FC236}">
                <a16:creationId xmlns:a16="http://schemas.microsoft.com/office/drawing/2014/main" id="{D8A45114-7246-264C-89FE-D09C27DFC7FE}"/>
              </a:ext>
            </a:extLst>
          </p:cNvPr>
          <p:cNvSpPr txBox="1"/>
          <p:nvPr/>
        </p:nvSpPr>
        <p:spPr>
          <a:xfrm>
            <a:off x="2196936" y="5090334"/>
            <a:ext cx="4572000" cy="923330"/>
          </a:xfrm>
          <a:prstGeom prst="rect">
            <a:avLst/>
          </a:prstGeom>
          <a:noFill/>
        </p:spPr>
        <p:txBody>
          <a:bodyPr wrap="square" rtlCol="0">
            <a:spAutoFit/>
          </a:bodyPr>
          <a:lstStyle/>
          <a:p>
            <a:pPr algn="r"/>
            <a:r>
              <a:rPr lang="en-US" b="1" dirty="0">
                <a:latin typeface="Nexa" panose="02000000000000000000" pitchFamily="2" charset="0"/>
              </a:rPr>
              <a:t>WILL THIS NEW TEAM BE ABLE TO MAKE THE ACCURATE PREDICTION? LETS FIND OUT!</a:t>
            </a:r>
          </a:p>
        </p:txBody>
      </p:sp>
    </p:spTree>
    <p:extLst>
      <p:ext uri="{BB962C8B-B14F-4D97-AF65-F5344CB8AC3E}">
        <p14:creationId xmlns:p14="http://schemas.microsoft.com/office/powerpoint/2010/main" val="31850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Research</a:t>
            </a:r>
            <a:br>
              <a:rPr lang="en-US" b="1" dirty="0"/>
            </a:br>
            <a:r>
              <a:rPr lang="en-US" sz="2800" dirty="0">
                <a:latin typeface="Nexa Light" panose="02000000000000000000" pitchFamily="2" charset="0"/>
              </a:rPr>
              <a:t>QUESTIONS TO ANSWER</a:t>
            </a:r>
            <a:endParaRPr lang="en-US" dirty="0">
              <a:latin typeface="Nexa Light" panose="02000000000000000000" pitchFamily="2" charset="0"/>
            </a:endParaRPr>
          </a:p>
        </p:txBody>
      </p:sp>
      <p:sp>
        <p:nvSpPr>
          <p:cNvPr id="3" name="Content Placeholder 2">
            <a:extLst>
              <a:ext uri="{FF2B5EF4-FFF2-40B4-BE49-F238E27FC236}">
                <a16:creationId xmlns:a16="http://schemas.microsoft.com/office/drawing/2014/main" id="{9CAC6C4E-C0BC-9748-B7F7-6CB864453E8F}"/>
              </a:ext>
            </a:extLst>
          </p:cNvPr>
          <p:cNvSpPr>
            <a:spLocks noGrp="1"/>
          </p:cNvSpPr>
          <p:nvPr>
            <p:ph idx="1"/>
          </p:nvPr>
        </p:nvSpPr>
        <p:spPr>
          <a:xfrm>
            <a:off x="838200" y="1690688"/>
            <a:ext cx="6341076" cy="4351338"/>
          </a:xfrm>
        </p:spPr>
        <p:txBody>
          <a:bodyPr>
            <a:noAutofit/>
          </a:bodyPr>
          <a:lstStyle/>
          <a:p>
            <a:pPr marL="0" indent="0">
              <a:buNone/>
            </a:pPr>
            <a:r>
              <a:rPr lang="en-US" sz="1700" b="1" dirty="0">
                <a:latin typeface="Nexa Light" panose="02000000000000000000" pitchFamily="2" charset="0"/>
              </a:rPr>
              <a:t>Q.1.</a:t>
            </a:r>
            <a:r>
              <a:rPr lang="en-US" sz="1700" dirty="0">
                <a:latin typeface="Nexa Light" panose="02000000000000000000" pitchFamily="2" charset="0"/>
              </a:rPr>
              <a:t> </a:t>
            </a:r>
            <a:br>
              <a:rPr lang="en-US" sz="1700" dirty="0">
                <a:latin typeface="Nexa Light" panose="02000000000000000000" pitchFamily="2" charset="0"/>
              </a:rPr>
            </a:br>
            <a:r>
              <a:rPr lang="en-US" sz="1700" dirty="0">
                <a:latin typeface="Nexa Light" panose="02000000000000000000" pitchFamily="2" charset="0"/>
              </a:rPr>
              <a:t>Which are the top 8 teams for each conference in the current season, till the last data point? What are the scores of the top 8 teams? And their win to loss ratio. For each conference.</a:t>
            </a:r>
          </a:p>
          <a:p>
            <a:pPr marL="0" indent="0">
              <a:buNone/>
            </a:pPr>
            <a:r>
              <a:rPr lang="en-US" sz="1700" b="1" dirty="0">
                <a:latin typeface="Nexa Light" panose="02000000000000000000" pitchFamily="2" charset="0"/>
              </a:rPr>
              <a:t>Q.2. </a:t>
            </a:r>
            <a:br>
              <a:rPr lang="en-US" sz="1700" dirty="0">
                <a:latin typeface="Nexa Light" panose="02000000000000000000" pitchFamily="2" charset="0"/>
              </a:rPr>
            </a:br>
            <a:r>
              <a:rPr lang="en-US" sz="1700" dirty="0">
                <a:latin typeface="Nexa Light" panose="02000000000000000000" pitchFamily="2" charset="0"/>
              </a:rPr>
              <a:t>Does the home team win more or the visitors team win more matches?</a:t>
            </a:r>
          </a:p>
          <a:p>
            <a:pPr marL="0" indent="0">
              <a:buNone/>
            </a:pPr>
            <a:r>
              <a:rPr lang="en-US" sz="1700" b="1" dirty="0">
                <a:latin typeface="Nexa Light" panose="02000000000000000000" pitchFamily="2" charset="0"/>
              </a:rPr>
              <a:t>Q.3. </a:t>
            </a:r>
            <a:br>
              <a:rPr lang="en-US" sz="1700" dirty="0">
                <a:latin typeface="Nexa Light" panose="02000000000000000000" pitchFamily="2" charset="0"/>
              </a:rPr>
            </a:br>
            <a:r>
              <a:rPr lang="en-US" sz="1700" dirty="0">
                <a:latin typeface="Nexa Light" panose="02000000000000000000" pitchFamily="2" charset="0"/>
              </a:rPr>
              <a:t>What are the locations of the game? Heat map indicators of teams with more wins.</a:t>
            </a:r>
          </a:p>
          <a:p>
            <a:pPr marL="0" indent="0">
              <a:buNone/>
            </a:pPr>
            <a:r>
              <a:rPr lang="en-US" sz="1700" b="1" dirty="0">
                <a:latin typeface="Nexa Light" panose="02000000000000000000" pitchFamily="2" charset="0"/>
              </a:rPr>
              <a:t>Q.4.</a:t>
            </a:r>
            <a:r>
              <a:rPr lang="en-US" sz="1700" dirty="0">
                <a:latin typeface="Nexa Light" panose="02000000000000000000" pitchFamily="2" charset="0"/>
              </a:rPr>
              <a:t> </a:t>
            </a:r>
            <a:br>
              <a:rPr lang="en-US" sz="1700" dirty="0">
                <a:latin typeface="Nexa Light" panose="02000000000000000000" pitchFamily="2" charset="0"/>
              </a:rPr>
            </a:br>
            <a:r>
              <a:rPr lang="en-US" sz="1700" dirty="0">
                <a:latin typeface="Nexa Light" panose="02000000000000000000" pitchFamily="2" charset="0"/>
              </a:rPr>
              <a:t>Calculating correlation between team player stats, team field goal % and other variables against games won by the team.</a:t>
            </a:r>
          </a:p>
          <a:p>
            <a:pPr marL="0" indent="0">
              <a:buNone/>
            </a:pPr>
            <a:r>
              <a:rPr lang="en-US" sz="1700" b="1" dirty="0">
                <a:latin typeface="Nexa Light" panose="02000000000000000000" pitchFamily="2" charset="0"/>
              </a:rPr>
              <a:t>Q.5.</a:t>
            </a:r>
            <a:r>
              <a:rPr lang="en-US" sz="1700" dirty="0">
                <a:latin typeface="Nexa Light" panose="02000000000000000000" pitchFamily="2" charset="0"/>
              </a:rPr>
              <a:t> </a:t>
            </a:r>
            <a:br>
              <a:rPr lang="en-US" sz="1700" dirty="0">
                <a:latin typeface="Nexa Light" panose="02000000000000000000" pitchFamily="2" charset="0"/>
              </a:rPr>
            </a:br>
            <a:r>
              <a:rPr lang="en-US" sz="1700" dirty="0">
                <a:latin typeface="Nexa Light" panose="02000000000000000000" pitchFamily="2" charset="0"/>
              </a:rPr>
              <a:t>Defining winning parameters to determine a score for </a:t>
            </a:r>
            <a:r>
              <a:rPr lang="en-US" sz="1700" b="1" dirty="0">
                <a:solidFill>
                  <a:srgbClr val="DA0026"/>
                </a:solidFill>
                <a:latin typeface="Nexa Light" panose="02000000000000000000" pitchFamily="2" charset="0"/>
              </a:rPr>
              <a:t>“Win Factor”</a:t>
            </a:r>
            <a:r>
              <a:rPr lang="en-US" sz="1700" b="1" dirty="0">
                <a:latin typeface="Nexa Light" panose="02000000000000000000" pitchFamily="2" charset="0"/>
              </a:rPr>
              <a:t> </a:t>
            </a:r>
            <a:r>
              <a:rPr lang="en-US" sz="1700" dirty="0">
                <a:latin typeface="Nexa Light" panose="02000000000000000000" pitchFamily="2" charset="0"/>
              </a:rPr>
              <a:t>of each team.</a:t>
            </a: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duotone>
              <a:prstClr val="black"/>
              <a:schemeClr val="accent2">
                <a:tint val="45000"/>
                <a:satMod val="400000"/>
              </a:schemeClr>
            </a:duotone>
            <a:alphaModFix amt="7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6852063" y="1266875"/>
            <a:ext cx="6614865" cy="6416459"/>
          </a:xfrm>
          <a:prstGeom prst="rect">
            <a:avLst/>
          </a:prstGeom>
        </p:spPr>
      </p:pic>
    </p:spTree>
    <p:extLst>
      <p:ext uri="{BB962C8B-B14F-4D97-AF65-F5344CB8AC3E}">
        <p14:creationId xmlns:p14="http://schemas.microsoft.com/office/powerpoint/2010/main" val="69169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Data</a:t>
            </a:r>
            <a:br>
              <a:rPr lang="en-US" b="1" dirty="0"/>
            </a:br>
            <a:r>
              <a:rPr lang="en-US" sz="2800" dirty="0">
                <a:latin typeface="Nexa Light" panose="02000000000000000000" pitchFamily="2" charset="0"/>
              </a:rPr>
              <a:t>TO BE USED</a:t>
            </a:r>
            <a:endParaRPr lang="en-US" dirty="0">
              <a:latin typeface="Nexa Light" panose="02000000000000000000" pitchFamily="2" charset="0"/>
            </a:endParaRPr>
          </a:p>
        </p:txBody>
      </p:sp>
      <p:pic>
        <p:nvPicPr>
          <p:cNvPr id="7" name="Picture 6">
            <a:hlinkClick r:id="rId3"/>
            <a:extLst>
              <a:ext uri="{FF2B5EF4-FFF2-40B4-BE49-F238E27FC236}">
                <a16:creationId xmlns:a16="http://schemas.microsoft.com/office/drawing/2014/main" id="{3330688E-6CC7-F34F-9D1A-7A991D413810}"/>
              </a:ext>
            </a:extLst>
          </p:cNvPr>
          <p:cNvPicPr>
            <a:picLocks noChangeAspect="1"/>
          </p:cNvPicPr>
          <p:nvPr/>
        </p:nvPicPr>
        <p:blipFill>
          <a:blip r:embed="rId4"/>
          <a:stretch>
            <a:fillRect/>
          </a:stretch>
        </p:blipFill>
        <p:spPr>
          <a:xfrm>
            <a:off x="718002" y="4627836"/>
            <a:ext cx="2951955" cy="1341798"/>
          </a:xfrm>
          <a:prstGeom prst="rect">
            <a:avLst/>
          </a:prstGeom>
        </p:spPr>
      </p:pic>
      <p:sp>
        <p:nvSpPr>
          <p:cNvPr id="8" name="Rectangle 7">
            <a:extLst>
              <a:ext uri="{FF2B5EF4-FFF2-40B4-BE49-F238E27FC236}">
                <a16:creationId xmlns:a16="http://schemas.microsoft.com/office/drawing/2014/main" id="{B9035FDB-836E-D04F-B3BD-AD107443E68E}"/>
              </a:ext>
            </a:extLst>
          </p:cNvPr>
          <p:cNvSpPr/>
          <p:nvPr/>
        </p:nvSpPr>
        <p:spPr>
          <a:xfrm>
            <a:off x="838200" y="5883137"/>
            <a:ext cx="6096000" cy="369332"/>
          </a:xfrm>
          <a:prstGeom prst="rect">
            <a:avLst/>
          </a:prstGeom>
        </p:spPr>
        <p:txBody>
          <a:bodyPr>
            <a:spAutoFit/>
          </a:bodyPr>
          <a:lstStyle/>
          <a:p>
            <a:r>
              <a:rPr lang="en-US" dirty="0">
                <a:latin typeface="Nexa Light" panose="02000000000000000000" pitchFamily="2" charset="0"/>
              </a:rPr>
              <a:t>To access data </a:t>
            </a:r>
            <a:r>
              <a:rPr lang="en-US" dirty="0">
                <a:solidFill>
                  <a:srgbClr val="00B0F0"/>
                </a:solidFill>
                <a:latin typeface="Nexa Light" panose="02000000000000000000" pitchFamily="2" charset="0"/>
                <a:hlinkClick r:id="rId3">
                  <a:extLst>
                    <a:ext uri="{A12FA001-AC4F-418D-AE19-62706E023703}">
                      <ahyp:hlinkClr xmlns:ahyp="http://schemas.microsoft.com/office/drawing/2018/hyperlinkcolor" val="tx"/>
                    </a:ext>
                  </a:extLst>
                </a:hlinkClick>
              </a:rPr>
              <a:t>click here</a:t>
            </a:r>
            <a:r>
              <a:rPr lang="en-US" dirty="0">
                <a:latin typeface="Nexa Light" panose="02000000000000000000" pitchFamily="2" charset="0"/>
              </a:rPr>
              <a:t> in slide show mode.</a:t>
            </a:r>
          </a:p>
        </p:txBody>
      </p:sp>
      <p:pic>
        <p:nvPicPr>
          <p:cNvPr id="9" name="Picture 8">
            <a:extLst>
              <a:ext uri="{FF2B5EF4-FFF2-40B4-BE49-F238E27FC236}">
                <a16:creationId xmlns:a16="http://schemas.microsoft.com/office/drawing/2014/main" id="{89A6A406-0ECE-FF4B-9610-9B9732B6A7C7}"/>
              </a:ext>
            </a:extLst>
          </p:cNvPr>
          <p:cNvPicPr>
            <a:picLocks noChangeAspect="1"/>
          </p:cNvPicPr>
          <p:nvPr/>
        </p:nvPicPr>
        <p:blipFill rotWithShape="1">
          <a:blip r:embed="rId5">
            <a:alphaModFix amt="70000"/>
          </a:blip>
          <a:srcRect l="21297" t="8254" r="17241" b="16403"/>
          <a:stretch/>
        </p:blipFill>
        <p:spPr>
          <a:xfrm>
            <a:off x="7210893" y="506627"/>
            <a:ext cx="4713378" cy="6240162"/>
          </a:xfrm>
          <a:prstGeom prst="rect">
            <a:avLst/>
          </a:prstGeom>
        </p:spPr>
      </p:pic>
      <p:pic>
        <p:nvPicPr>
          <p:cNvPr id="3" name="Picture 2">
            <a:hlinkClick r:id="rId6"/>
            <a:extLst>
              <a:ext uri="{FF2B5EF4-FFF2-40B4-BE49-F238E27FC236}">
                <a16:creationId xmlns:a16="http://schemas.microsoft.com/office/drawing/2014/main" id="{0229C308-9D92-4841-A51F-1BB8E7BE1CBC}"/>
              </a:ext>
            </a:extLst>
          </p:cNvPr>
          <p:cNvPicPr>
            <a:picLocks noChangeAspect="1"/>
          </p:cNvPicPr>
          <p:nvPr/>
        </p:nvPicPr>
        <p:blipFill>
          <a:blip r:embed="rId7"/>
          <a:stretch>
            <a:fillRect/>
          </a:stretch>
        </p:blipFill>
        <p:spPr>
          <a:xfrm>
            <a:off x="924699" y="3073142"/>
            <a:ext cx="4564980" cy="1082418"/>
          </a:xfrm>
          <a:prstGeom prst="rect">
            <a:avLst/>
          </a:prstGeom>
        </p:spPr>
      </p:pic>
      <p:sp>
        <p:nvSpPr>
          <p:cNvPr id="10" name="Rectangle 9">
            <a:extLst>
              <a:ext uri="{FF2B5EF4-FFF2-40B4-BE49-F238E27FC236}">
                <a16:creationId xmlns:a16="http://schemas.microsoft.com/office/drawing/2014/main" id="{C3FAD5B7-3CE6-4948-9C45-8F0834361A5A}"/>
              </a:ext>
            </a:extLst>
          </p:cNvPr>
          <p:cNvSpPr/>
          <p:nvPr/>
        </p:nvSpPr>
        <p:spPr>
          <a:xfrm>
            <a:off x="838200" y="4140716"/>
            <a:ext cx="6096000" cy="369332"/>
          </a:xfrm>
          <a:prstGeom prst="rect">
            <a:avLst/>
          </a:prstGeom>
        </p:spPr>
        <p:txBody>
          <a:bodyPr>
            <a:spAutoFit/>
          </a:bodyPr>
          <a:lstStyle/>
          <a:p>
            <a:r>
              <a:rPr lang="en-US" dirty="0">
                <a:latin typeface="Nexa Light" panose="02000000000000000000" pitchFamily="2" charset="0"/>
              </a:rPr>
              <a:t>To access data </a:t>
            </a:r>
            <a:r>
              <a:rPr lang="en-US" dirty="0">
                <a:solidFill>
                  <a:srgbClr val="00B0F0"/>
                </a:solidFill>
                <a:latin typeface="Nexa Light" panose="02000000000000000000" pitchFamily="2" charset="0"/>
                <a:hlinkClick r:id="rId6">
                  <a:extLst>
                    <a:ext uri="{A12FA001-AC4F-418D-AE19-62706E023703}">
                      <ahyp:hlinkClr xmlns:ahyp="http://schemas.microsoft.com/office/drawing/2018/hyperlinkcolor" val="tx"/>
                    </a:ext>
                  </a:extLst>
                </a:hlinkClick>
              </a:rPr>
              <a:t>click here</a:t>
            </a:r>
            <a:r>
              <a:rPr lang="en-US" dirty="0">
                <a:latin typeface="Nexa Light" panose="02000000000000000000" pitchFamily="2" charset="0"/>
              </a:rPr>
              <a:t> in slide show mode.</a:t>
            </a:r>
          </a:p>
        </p:txBody>
      </p:sp>
    </p:spTree>
    <p:extLst>
      <p:ext uri="{BB962C8B-B14F-4D97-AF65-F5344CB8AC3E}">
        <p14:creationId xmlns:p14="http://schemas.microsoft.com/office/powerpoint/2010/main" val="15650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Breakdown</a:t>
            </a:r>
            <a:br>
              <a:rPr lang="en-US" b="1" dirty="0"/>
            </a:br>
            <a:r>
              <a:rPr lang="en-US" sz="2800" dirty="0">
                <a:latin typeface="Nexa Light" panose="02000000000000000000" pitchFamily="2" charset="0"/>
              </a:rPr>
              <a:t>OF TASKS</a:t>
            </a:r>
            <a:endParaRPr lang="en-US" dirty="0">
              <a:latin typeface="Nexa Light" panose="02000000000000000000" pitchFamily="2" charset="0"/>
            </a:endParaRPr>
          </a:p>
        </p:txBody>
      </p:sp>
      <p:sp>
        <p:nvSpPr>
          <p:cNvPr id="3" name="Content Placeholder 2">
            <a:extLst>
              <a:ext uri="{FF2B5EF4-FFF2-40B4-BE49-F238E27FC236}">
                <a16:creationId xmlns:a16="http://schemas.microsoft.com/office/drawing/2014/main" id="{9CAC6C4E-C0BC-9748-B7F7-6CB864453E8F}"/>
              </a:ext>
            </a:extLst>
          </p:cNvPr>
          <p:cNvSpPr>
            <a:spLocks noGrp="1"/>
          </p:cNvSpPr>
          <p:nvPr>
            <p:ph idx="1"/>
          </p:nvPr>
        </p:nvSpPr>
        <p:spPr>
          <a:xfrm>
            <a:off x="838201" y="1662326"/>
            <a:ext cx="7729488" cy="4351338"/>
          </a:xfrm>
        </p:spPr>
        <p:txBody>
          <a:bodyPr>
            <a:noAutofit/>
          </a:bodyPr>
          <a:lstStyle/>
          <a:p>
            <a:r>
              <a:rPr lang="en-US" sz="1550" dirty="0">
                <a:latin typeface="Nexa Light" panose="02000000000000000000" pitchFamily="2" charset="0"/>
              </a:rPr>
              <a:t>Importing and merging relevant data files. </a:t>
            </a:r>
          </a:p>
          <a:p>
            <a:r>
              <a:rPr lang="en-US" sz="1550" dirty="0">
                <a:latin typeface="Nexa Light" panose="02000000000000000000" pitchFamily="2" charset="0"/>
              </a:rPr>
              <a:t>Create data frame of top 8 teams and their respective win/loss scores and ratio.</a:t>
            </a:r>
          </a:p>
          <a:p>
            <a:r>
              <a:rPr lang="en-US" sz="1550" dirty="0">
                <a:latin typeface="Nexa Light" panose="02000000000000000000" pitchFamily="2" charset="0"/>
              </a:rPr>
              <a:t>Make a bar graph with wins in green and losses in red.</a:t>
            </a:r>
          </a:p>
          <a:p>
            <a:r>
              <a:rPr lang="en-US" sz="1550" dirty="0">
                <a:latin typeface="Nexa Light" panose="02000000000000000000" pitchFamily="2" charset="0"/>
              </a:rPr>
              <a:t>Calculate the number of win counts by home team and visitors team, and represent them in a pie chart.</a:t>
            </a:r>
          </a:p>
          <a:p>
            <a:r>
              <a:rPr lang="en-US" sz="1550" dirty="0">
                <a:latin typeface="Nexa Light" panose="02000000000000000000" pitchFamily="2" charset="0"/>
              </a:rPr>
              <a:t>Use Google API to match venue location and extract their latitude and longitude. Map game location on Google Maps.</a:t>
            </a:r>
          </a:p>
          <a:p>
            <a:r>
              <a:rPr lang="en-US" sz="1550" dirty="0">
                <a:latin typeface="Nexa Light" panose="02000000000000000000" pitchFamily="2" charset="0"/>
              </a:rPr>
              <a:t>Heat map indicators of teams with more wins percentage.</a:t>
            </a:r>
          </a:p>
          <a:p>
            <a:r>
              <a:rPr lang="en-US" sz="1550" dirty="0">
                <a:latin typeface="Nexa Light" panose="02000000000000000000" pitchFamily="2" charset="0"/>
              </a:rPr>
              <a:t>Extract player points and average their data in new data frame. Sum all the team’s player data and match them to their respective team. </a:t>
            </a:r>
          </a:p>
          <a:p>
            <a:r>
              <a:rPr lang="en-US" sz="1550" dirty="0">
                <a:latin typeface="Nexa Light" panose="02000000000000000000" pitchFamily="2" charset="0"/>
              </a:rPr>
              <a:t>Calculating correlation between team player stats and game won by the team.</a:t>
            </a:r>
          </a:p>
          <a:p>
            <a:r>
              <a:rPr lang="en-US" sz="1550" dirty="0">
                <a:latin typeface="Nexa Light" panose="02000000000000000000" pitchFamily="2" charset="0"/>
              </a:rPr>
              <a:t>Make scatter plots of Team Win vs. Player Stats and other variables and run regression for each conference to find relationship between variables.</a:t>
            </a:r>
          </a:p>
          <a:p>
            <a:r>
              <a:rPr lang="en-US" sz="1550" dirty="0">
                <a:latin typeface="Nexa Light" panose="02000000000000000000" pitchFamily="2" charset="0"/>
              </a:rPr>
              <a:t>Make observation as per analysis results and define winning parameters for win prediction.</a:t>
            </a: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Tree>
    <p:extLst>
      <p:ext uri="{BB962C8B-B14F-4D97-AF65-F5344CB8AC3E}">
        <p14:creationId xmlns:p14="http://schemas.microsoft.com/office/powerpoint/2010/main" val="327032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Top 8 Teams</a:t>
            </a:r>
            <a:br>
              <a:rPr lang="en-US" b="1" dirty="0"/>
            </a:br>
            <a:r>
              <a:rPr lang="en-US" sz="2800" b="1" dirty="0">
                <a:latin typeface="Nexa Light" panose="02000000000000000000" pitchFamily="2" charset="0"/>
              </a:rPr>
              <a:t>Bar Graph (East)</a:t>
            </a:r>
            <a:endParaRPr lang="en-US" dirty="0">
              <a:latin typeface="Nexa Light" panose="02000000000000000000" pitchFamily="2" charset="0"/>
            </a:endParaRPr>
          </a:p>
        </p:txBody>
      </p:sp>
      <p:pic>
        <p:nvPicPr>
          <p:cNvPr id="9" name="Content Placeholder 8">
            <a:extLst>
              <a:ext uri="{FF2B5EF4-FFF2-40B4-BE49-F238E27FC236}">
                <a16:creationId xmlns:a16="http://schemas.microsoft.com/office/drawing/2014/main" id="{030342D4-92FE-7542-97EA-B6F8F1119DCC}"/>
              </a:ext>
            </a:extLst>
          </p:cNvPr>
          <p:cNvPicPr>
            <a:picLocks noGrp="1" noChangeAspect="1"/>
          </p:cNvPicPr>
          <p:nvPr>
            <p:ph idx="1"/>
          </p:nvPr>
        </p:nvPicPr>
        <p:blipFill rotWithShape="1">
          <a:blip r:embed="rId2"/>
          <a:srcRect l="6862" t="5877" r="7341" b="4908"/>
          <a:stretch/>
        </p:blipFill>
        <p:spPr>
          <a:xfrm>
            <a:off x="618682" y="1517523"/>
            <a:ext cx="8060218" cy="5238419"/>
          </a:xfrm>
        </p:spPr>
      </p:pic>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spTree>
    <p:extLst>
      <p:ext uri="{BB962C8B-B14F-4D97-AF65-F5344CB8AC3E}">
        <p14:creationId xmlns:p14="http://schemas.microsoft.com/office/powerpoint/2010/main" val="37516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Top 8 Teams</a:t>
            </a:r>
            <a:br>
              <a:rPr lang="en-US" b="1" dirty="0"/>
            </a:br>
            <a:r>
              <a:rPr lang="en-US" sz="2800" b="1" dirty="0">
                <a:latin typeface="Nexa Light" panose="02000000000000000000" pitchFamily="2" charset="0"/>
              </a:rPr>
              <a:t>Bar Graph (West)</a:t>
            </a:r>
            <a:endParaRPr lang="en-US" dirty="0">
              <a:latin typeface="Nexa Light" panose="02000000000000000000" pitchFamily="2" charset="0"/>
            </a:endParaRP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2">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pic>
        <p:nvPicPr>
          <p:cNvPr id="11" name="Content Placeholder 10">
            <a:extLst>
              <a:ext uri="{FF2B5EF4-FFF2-40B4-BE49-F238E27FC236}">
                <a16:creationId xmlns:a16="http://schemas.microsoft.com/office/drawing/2014/main" id="{5AB6EAED-8830-944A-8BAB-489DC2ABB310}"/>
              </a:ext>
            </a:extLst>
          </p:cNvPr>
          <p:cNvPicPr>
            <a:picLocks noGrp="1" noChangeAspect="1"/>
          </p:cNvPicPr>
          <p:nvPr>
            <p:ph idx="1"/>
          </p:nvPr>
        </p:nvPicPr>
        <p:blipFill rotWithShape="1">
          <a:blip r:embed="rId3"/>
          <a:srcRect l="6703" t="6868" r="7273" b="4225"/>
          <a:stretch/>
        </p:blipFill>
        <p:spPr>
          <a:xfrm>
            <a:off x="623642" y="1620660"/>
            <a:ext cx="7944046" cy="5131430"/>
          </a:xfrm>
        </p:spPr>
      </p:pic>
    </p:spTree>
    <p:extLst>
      <p:ext uri="{BB962C8B-B14F-4D97-AF65-F5344CB8AC3E}">
        <p14:creationId xmlns:p14="http://schemas.microsoft.com/office/powerpoint/2010/main" val="299751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890D07-49EE-974C-8C21-93BC47FC286F}"/>
              </a:ext>
            </a:extLst>
          </p:cNvPr>
          <p:cNvPicPr>
            <a:picLocks noChangeAspect="1"/>
          </p:cNvPicPr>
          <p:nvPr/>
        </p:nvPicPr>
        <p:blipFill rotWithShape="1">
          <a:blip r:embed="rId2"/>
          <a:srcRect l="17655" t="12495" r="21524" b="13208"/>
          <a:stretch/>
        </p:blipFill>
        <p:spPr>
          <a:xfrm>
            <a:off x="5504347" y="1365423"/>
            <a:ext cx="4369503" cy="3558421"/>
          </a:xfrm>
          <a:prstGeom prst="rect">
            <a:avLst/>
          </a:prstGeo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fontScale="90000"/>
          </a:bodyPr>
          <a:lstStyle/>
          <a:p>
            <a:r>
              <a:rPr lang="en-US" dirty="0">
                <a:solidFill>
                  <a:srgbClr val="DA0026"/>
                </a:solidFill>
                <a:latin typeface="Queen of Camelot" panose="02000500000000000000" pitchFamily="2" charset="77"/>
              </a:rPr>
              <a:t>Home Court Advantage</a:t>
            </a:r>
            <a:br>
              <a:rPr lang="en-US" b="1" dirty="0"/>
            </a:br>
            <a:r>
              <a:rPr lang="en-US" sz="2800" b="1" dirty="0">
                <a:latin typeface="Nexa Light" panose="02000000000000000000" pitchFamily="2" charset="0"/>
              </a:rPr>
              <a:t>Home Win vs Loss Counts</a:t>
            </a:r>
            <a:endParaRPr lang="en-US" dirty="0">
              <a:latin typeface="Nexa Light" panose="02000000000000000000" pitchFamily="2" charset="0"/>
            </a:endParaRP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pic>
        <p:nvPicPr>
          <p:cNvPr id="5" name="Picture 4">
            <a:extLst>
              <a:ext uri="{FF2B5EF4-FFF2-40B4-BE49-F238E27FC236}">
                <a16:creationId xmlns:a16="http://schemas.microsoft.com/office/drawing/2014/main" id="{85CD5894-E23B-AA49-9516-C053E5CE81A4}"/>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391135" y="1657731"/>
            <a:ext cx="2230897" cy="2163983"/>
          </a:xfrm>
          <a:prstGeom prst="rect">
            <a:avLst/>
          </a:prstGeom>
        </p:spPr>
      </p:pic>
      <p:pic>
        <p:nvPicPr>
          <p:cNvPr id="6" name="Picture 5">
            <a:extLst>
              <a:ext uri="{FF2B5EF4-FFF2-40B4-BE49-F238E27FC236}">
                <a16:creationId xmlns:a16="http://schemas.microsoft.com/office/drawing/2014/main" id="{F80BA6E4-D763-7145-8610-0CEA5E1C23BD}"/>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8567688" y="605481"/>
            <a:ext cx="1388534" cy="1346886"/>
          </a:xfrm>
          <a:prstGeom prst="rect">
            <a:avLst/>
          </a:prstGeom>
        </p:spPr>
      </p:pic>
      <p:pic>
        <p:nvPicPr>
          <p:cNvPr id="7" name="Picture 6">
            <a:extLst>
              <a:ext uri="{FF2B5EF4-FFF2-40B4-BE49-F238E27FC236}">
                <a16:creationId xmlns:a16="http://schemas.microsoft.com/office/drawing/2014/main" id="{EE1FE066-1E42-8742-BC49-E45B9D4EB499}"/>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7751395" y="-1"/>
            <a:ext cx="927505" cy="899685"/>
          </a:xfrm>
          <a:prstGeom prst="rect">
            <a:avLst/>
          </a:prstGeom>
        </p:spPr>
      </p:pic>
      <p:pic>
        <p:nvPicPr>
          <p:cNvPr id="10" name="Content Placeholder 9">
            <a:extLst>
              <a:ext uri="{FF2B5EF4-FFF2-40B4-BE49-F238E27FC236}">
                <a16:creationId xmlns:a16="http://schemas.microsoft.com/office/drawing/2014/main" id="{EE797358-44EB-B647-A833-D4500D97CBE7}"/>
              </a:ext>
            </a:extLst>
          </p:cNvPr>
          <p:cNvPicPr>
            <a:picLocks noGrp="1" noChangeAspect="1"/>
          </p:cNvPicPr>
          <p:nvPr>
            <p:ph idx="1"/>
          </p:nvPr>
        </p:nvPicPr>
        <p:blipFill rotWithShape="1">
          <a:blip r:embed="rId4"/>
          <a:srcRect r="7734"/>
          <a:stretch/>
        </p:blipFill>
        <p:spPr>
          <a:xfrm>
            <a:off x="296812" y="2525046"/>
            <a:ext cx="5407216" cy="3906956"/>
          </a:xfrm>
        </p:spPr>
      </p:pic>
    </p:spTree>
    <p:extLst>
      <p:ext uri="{BB962C8B-B14F-4D97-AF65-F5344CB8AC3E}">
        <p14:creationId xmlns:p14="http://schemas.microsoft.com/office/powerpoint/2010/main" val="79508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6C170D4C-1730-624C-8018-6652614108D4}"/>
              </a:ext>
            </a:extLst>
          </p:cNvPr>
          <p:cNvPicPr>
            <a:picLocks noGrp="1" noChangeAspect="1"/>
          </p:cNvPicPr>
          <p:nvPr>
            <p:ph idx="1"/>
          </p:nvPr>
        </p:nvPicPr>
        <p:blipFill>
          <a:blip r:embed="rId2"/>
          <a:stretch>
            <a:fillRect/>
          </a:stretch>
        </p:blipFill>
        <p:spPr>
          <a:xfrm>
            <a:off x="838200" y="1646045"/>
            <a:ext cx="9417908" cy="4761716"/>
          </a:xfrm>
        </p:spPr>
      </p:pic>
      <p:sp>
        <p:nvSpPr>
          <p:cNvPr id="2" name="Title 1">
            <a:extLst>
              <a:ext uri="{FF2B5EF4-FFF2-40B4-BE49-F238E27FC236}">
                <a16:creationId xmlns:a16="http://schemas.microsoft.com/office/drawing/2014/main" id="{CCABC279-B64C-DA44-A7CC-85C044435C6B}"/>
              </a:ext>
            </a:extLst>
          </p:cNvPr>
          <p:cNvSpPr>
            <a:spLocks noGrp="1"/>
          </p:cNvSpPr>
          <p:nvPr>
            <p:ph type="title"/>
          </p:nvPr>
        </p:nvSpPr>
        <p:spPr>
          <a:xfrm>
            <a:off x="838200" y="365125"/>
            <a:ext cx="5930735" cy="1325563"/>
          </a:xfrm>
        </p:spPr>
        <p:txBody>
          <a:bodyPr>
            <a:normAutofit/>
          </a:bodyPr>
          <a:lstStyle/>
          <a:p>
            <a:r>
              <a:rPr lang="en-US" dirty="0">
                <a:solidFill>
                  <a:srgbClr val="DA0026"/>
                </a:solidFill>
                <a:latin typeface="Queen of Camelot" panose="02000500000000000000" pitchFamily="2" charset="77"/>
              </a:rPr>
              <a:t>Locations</a:t>
            </a:r>
            <a:br>
              <a:rPr lang="en-US" b="1" dirty="0"/>
            </a:br>
            <a:r>
              <a:rPr lang="en-US" sz="2800" b="1" dirty="0">
                <a:latin typeface="Nexa Light" panose="02000000000000000000" pitchFamily="2" charset="0"/>
              </a:rPr>
              <a:t>Match Venues</a:t>
            </a:r>
            <a:endParaRPr lang="en-US" dirty="0">
              <a:latin typeface="Nexa Light" panose="02000000000000000000" pitchFamily="2" charset="0"/>
            </a:endParaRPr>
          </a:p>
        </p:txBody>
      </p:sp>
      <p:pic>
        <p:nvPicPr>
          <p:cNvPr id="4" name="Picture 3">
            <a:extLst>
              <a:ext uri="{FF2B5EF4-FFF2-40B4-BE49-F238E27FC236}">
                <a16:creationId xmlns:a16="http://schemas.microsoft.com/office/drawing/2014/main" id="{95F09BFE-C9DD-B64C-9C35-506CF95C4BB2}"/>
              </a:ext>
            </a:extLst>
          </p:cNvPr>
          <p:cNvPicPr>
            <a:picLocks noChangeAspect="1"/>
          </p:cNvPicPr>
          <p:nvPr/>
        </p:nvPicPr>
        <p:blipFill rotWithShape="1">
          <a:blip r:embed="rId3">
            <a:alphaModFix amt="20000"/>
            <a:extLst>
              <a:ext uri="{BEBA8EAE-BF5A-486C-A8C5-ECC9F3942E4B}">
                <a14:imgProps xmlns:a14="http://schemas.microsoft.com/office/drawing/2010/main">
                  <a14:imgLayer>
                    <a14:imgEffect>
                      <a14:backgroundRemoval t="11019" b="84537" l="7100" r="88700"/>
                    </a14:imgEffect>
                  </a14:imgLayer>
                </a14:imgProps>
              </a:ext>
            </a:extLst>
          </a:blip>
          <a:srcRect l="7458" t="7250" r="2170" b="11581"/>
          <a:stretch/>
        </p:blipFill>
        <p:spPr>
          <a:xfrm>
            <a:off x="9244029" y="3534032"/>
            <a:ext cx="4035566" cy="3914523"/>
          </a:xfrm>
          <a:prstGeom prst="rect">
            <a:avLst/>
          </a:prstGeom>
        </p:spPr>
      </p:pic>
    </p:spTree>
    <p:extLst>
      <p:ext uri="{BB962C8B-B14F-4D97-AF65-F5344CB8AC3E}">
        <p14:creationId xmlns:p14="http://schemas.microsoft.com/office/powerpoint/2010/main" val="212097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1063</Words>
  <Application>Microsoft Macintosh PowerPoint</Application>
  <PresentationFormat>Widescreen</PresentationFormat>
  <Paragraphs>91</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Nexa</vt:lpstr>
      <vt:lpstr>Nexa Light</vt:lpstr>
      <vt:lpstr>Phosphate Solid</vt:lpstr>
      <vt:lpstr>Queen of Camelot</vt:lpstr>
      <vt:lpstr>Office Theme</vt:lpstr>
      <vt:lpstr>PowerPoint Presentation</vt:lpstr>
      <vt:lpstr>Project  DESCRIPTION</vt:lpstr>
      <vt:lpstr>Research QUESTIONS TO ANSWER</vt:lpstr>
      <vt:lpstr>Data TO BE USED</vt:lpstr>
      <vt:lpstr>Breakdown OF TASKS</vt:lpstr>
      <vt:lpstr>Top 8 Teams Bar Graph (East)</vt:lpstr>
      <vt:lpstr>Top 8 Teams Bar Graph (West)</vt:lpstr>
      <vt:lpstr>Home Court Advantage Home Win vs Loss Counts</vt:lpstr>
      <vt:lpstr>Locations Match Venues</vt:lpstr>
      <vt:lpstr>Locations Winning Teams Concentration</vt:lpstr>
      <vt:lpstr>Regression Win vs Variables</vt:lpstr>
      <vt:lpstr>Regression Contd. Win vs PER</vt:lpstr>
      <vt:lpstr>Regression Contd. Correlation, P-Value &amp; R-Squared</vt:lpstr>
      <vt:lpstr>winning Team Recommendations</vt:lpstr>
      <vt:lpstr>Conclusion Recommendations</vt:lpstr>
      <vt:lpstr>Conclusion Recommendations</vt:lpstr>
      <vt:lpstr>Considerations Recommendations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cp:revision>
  <dcterms:created xsi:type="dcterms:W3CDTF">2020-06-16T04:32:29Z</dcterms:created>
  <dcterms:modified xsi:type="dcterms:W3CDTF">2020-06-24T02:34:05Z</dcterms:modified>
</cp:coreProperties>
</file>